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0" r:id="rId1"/>
  </p:sldMasterIdLst>
  <p:sldIdLst>
    <p:sldId id="283" r:id="rId2"/>
    <p:sldId id="285" r:id="rId3"/>
    <p:sldId id="289" r:id="rId4"/>
    <p:sldId id="290" r:id="rId5"/>
    <p:sldId id="291" r:id="rId6"/>
    <p:sldId id="292" r:id="rId7"/>
    <p:sldId id="293" r:id="rId8"/>
    <p:sldId id="294" r:id="rId9"/>
    <p:sldId id="295" r:id="rId10"/>
    <p:sldId id="270" r:id="rId11"/>
  </p:sldIdLst>
  <p:sldSz cx="12192000" cy="6858000"/>
  <p:notesSz cx="6858000" cy="9144000"/>
  <p:defaultTextStyle>
    <a:defPPr>
      <a:defRPr lang="ru-K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6" d="100"/>
          <a:sy n="86" d="100"/>
        </p:scale>
        <p:origin x="562" y="3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CC6BF3D-9DA9-4826-91A7-5F37F642501B}"/>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endParaRPr lang="ru-KZ"/>
          </a:p>
        </p:txBody>
      </p:sp>
      <p:sp>
        <p:nvSpPr>
          <p:cNvPr id="3" name="Подзаголовок 2">
            <a:extLst>
              <a:ext uri="{FF2B5EF4-FFF2-40B4-BE49-F238E27FC236}">
                <a16:creationId xmlns:a16="http://schemas.microsoft.com/office/drawing/2014/main" id="{6CA40BCD-5387-4CFD-A955-478CDA203A8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ru-KZ"/>
          </a:p>
        </p:txBody>
      </p:sp>
      <p:sp>
        <p:nvSpPr>
          <p:cNvPr id="4" name="Дата 3">
            <a:extLst>
              <a:ext uri="{FF2B5EF4-FFF2-40B4-BE49-F238E27FC236}">
                <a16:creationId xmlns:a16="http://schemas.microsoft.com/office/drawing/2014/main" id="{C8659587-CFCF-4C48-9ACC-0234CB549D9C}"/>
              </a:ext>
            </a:extLst>
          </p:cNvPr>
          <p:cNvSpPr>
            <a:spLocks noGrp="1"/>
          </p:cNvSpPr>
          <p:nvPr>
            <p:ph type="dt" sz="half" idx="10"/>
          </p:nvPr>
        </p:nvSpPr>
        <p:spPr/>
        <p:txBody>
          <a:bodyPr/>
          <a:lstStyle/>
          <a:p>
            <a:fld id="{9AB3A824-1A51-4B26-AD58-A6D8E14F6C04}" type="datetimeFigureOut">
              <a:rPr lang="en-US" smtClean="0"/>
              <a:t>10/10/2021</a:t>
            </a:fld>
            <a:endParaRPr lang="en-US" dirty="0"/>
          </a:p>
        </p:txBody>
      </p:sp>
      <p:sp>
        <p:nvSpPr>
          <p:cNvPr id="5" name="Нижний колонтитул 4">
            <a:extLst>
              <a:ext uri="{FF2B5EF4-FFF2-40B4-BE49-F238E27FC236}">
                <a16:creationId xmlns:a16="http://schemas.microsoft.com/office/drawing/2014/main" id="{AF050424-E1FA-41FA-9543-35E3C50743F6}"/>
              </a:ext>
            </a:extLst>
          </p:cNvPr>
          <p:cNvSpPr>
            <a:spLocks noGrp="1"/>
          </p:cNvSpPr>
          <p:nvPr>
            <p:ph type="ftr" sz="quarter" idx="11"/>
          </p:nvPr>
        </p:nvSpPr>
        <p:spPr/>
        <p:txBody>
          <a:bodyPr/>
          <a:lstStyle/>
          <a:p>
            <a:r>
              <a:rPr lang="en-US"/>
              <a:t>
              </a:t>
            </a:r>
            <a:endParaRPr lang="en-US" dirty="0"/>
          </a:p>
        </p:txBody>
      </p:sp>
      <p:sp>
        <p:nvSpPr>
          <p:cNvPr id="6" name="Номер слайда 5">
            <a:extLst>
              <a:ext uri="{FF2B5EF4-FFF2-40B4-BE49-F238E27FC236}">
                <a16:creationId xmlns:a16="http://schemas.microsoft.com/office/drawing/2014/main" id="{8A014B53-6064-4592-86BE-13023E66D0D4}"/>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2512319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A809560-D75B-4F37-B14D-861857A1BC34}"/>
              </a:ext>
            </a:extLst>
          </p:cNvPr>
          <p:cNvSpPr>
            <a:spLocks noGrp="1"/>
          </p:cNvSpPr>
          <p:nvPr>
            <p:ph type="title"/>
          </p:nvPr>
        </p:nvSpPr>
        <p:spPr/>
        <p:txBody>
          <a:bodyPr/>
          <a:lstStyle/>
          <a:p>
            <a:r>
              <a:rPr lang="ru-RU"/>
              <a:t>Образец заголовка</a:t>
            </a:r>
            <a:endParaRPr lang="ru-KZ"/>
          </a:p>
        </p:txBody>
      </p:sp>
      <p:sp>
        <p:nvSpPr>
          <p:cNvPr id="3" name="Объект 2">
            <a:extLst>
              <a:ext uri="{FF2B5EF4-FFF2-40B4-BE49-F238E27FC236}">
                <a16:creationId xmlns:a16="http://schemas.microsoft.com/office/drawing/2014/main" id="{C31F7AB6-C48F-4765-8128-7FE3C1DB7BA1}"/>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KZ"/>
          </a:p>
        </p:txBody>
      </p:sp>
      <p:sp>
        <p:nvSpPr>
          <p:cNvPr id="4" name="Дата 3">
            <a:extLst>
              <a:ext uri="{FF2B5EF4-FFF2-40B4-BE49-F238E27FC236}">
                <a16:creationId xmlns:a16="http://schemas.microsoft.com/office/drawing/2014/main" id="{0C537289-49AD-4F8B-A205-063C2B812261}"/>
              </a:ext>
            </a:extLst>
          </p:cNvPr>
          <p:cNvSpPr>
            <a:spLocks noGrp="1"/>
          </p:cNvSpPr>
          <p:nvPr>
            <p:ph type="dt" sz="half" idx="10"/>
          </p:nvPr>
        </p:nvSpPr>
        <p:spPr/>
        <p:txBody>
          <a:bodyPr/>
          <a:lstStyle/>
          <a:p>
            <a:fld id="{97D162C4-EDD9-4389-A98B-B87ECEA2A816}" type="datetimeFigureOut">
              <a:rPr lang="en-US" smtClean="0"/>
              <a:t>10/10/2021</a:t>
            </a:fld>
            <a:endParaRPr lang="en-US" dirty="0"/>
          </a:p>
        </p:txBody>
      </p:sp>
      <p:sp>
        <p:nvSpPr>
          <p:cNvPr id="5" name="Нижний колонтитул 4">
            <a:extLst>
              <a:ext uri="{FF2B5EF4-FFF2-40B4-BE49-F238E27FC236}">
                <a16:creationId xmlns:a16="http://schemas.microsoft.com/office/drawing/2014/main" id="{6743E4EE-D2EB-46E8-856D-E39DF847AEF7}"/>
              </a:ext>
            </a:extLst>
          </p:cNvPr>
          <p:cNvSpPr>
            <a:spLocks noGrp="1"/>
          </p:cNvSpPr>
          <p:nvPr>
            <p:ph type="ftr" sz="quarter" idx="11"/>
          </p:nvPr>
        </p:nvSpPr>
        <p:spPr/>
        <p:txBody>
          <a:bodyPr/>
          <a:lstStyle/>
          <a:p>
            <a:r>
              <a:rPr lang="en-US"/>
              <a:t>
              </a:t>
            </a:r>
            <a:endParaRPr lang="en-US" dirty="0"/>
          </a:p>
        </p:txBody>
      </p:sp>
      <p:sp>
        <p:nvSpPr>
          <p:cNvPr id="6" name="Номер слайда 5">
            <a:extLst>
              <a:ext uri="{FF2B5EF4-FFF2-40B4-BE49-F238E27FC236}">
                <a16:creationId xmlns:a16="http://schemas.microsoft.com/office/drawing/2014/main" id="{CA4C4402-F38D-4DAE-9554-2D130BC1B938}"/>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23657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59F3DB2-4FF2-456C-970C-8D8571E5AFE8}"/>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endParaRPr lang="ru-KZ"/>
          </a:p>
        </p:txBody>
      </p:sp>
      <p:sp>
        <p:nvSpPr>
          <p:cNvPr id="3" name="Текст 2">
            <a:extLst>
              <a:ext uri="{FF2B5EF4-FFF2-40B4-BE49-F238E27FC236}">
                <a16:creationId xmlns:a16="http://schemas.microsoft.com/office/drawing/2014/main" id="{4A68F9EA-C392-4960-82DD-F11956BD37B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01CC7585-CB6B-4F3E-A7B5-37217BF2C1A1}"/>
              </a:ext>
            </a:extLst>
          </p:cNvPr>
          <p:cNvSpPr>
            <a:spLocks noGrp="1"/>
          </p:cNvSpPr>
          <p:nvPr>
            <p:ph type="dt" sz="half" idx="10"/>
          </p:nvPr>
        </p:nvSpPr>
        <p:spPr/>
        <p:txBody>
          <a:bodyPr/>
          <a:lstStyle/>
          <a:p>
            <a:fld id="{3E5059C3-6A89-4494-99FF-5A4D6FFD50EB}" type="datetimeFigureOut">
              <a:rPr lang="en-US" smtClean="0"/>
              <a:t>10/10/2021</a:t>
            </a:fld>
            <a:endParaRPr lang="en-US" dirty="0"/>
          </a:p>
        </p:txBody>
      </p:sp>
      <p:sp>
        <p:nvSpPr>
          <p:cNvPr id="5" name="Нижний колонтитул 4">
            <a:extLst>
              <a:ext uri="{FF2B5EF4-FFF2-40B4-BE49-F238E27FC236}">
                <a16:creationId xmlns:a16="http://schemas.microsoft.com/office/drawing/2014/main" id="{6CEE6D38-BBBC-4B9B-8CCF-0C0F43C4B5F2}"/>
              </a:ext>
            </a:extLst>
          </p:cNvPr>
          <p:cNvSpPr>
            <a:spLocks noGrp="1"/>
          </p:cNvSpPr>
          <p:nvPr>
            <p:ph type="ftr" sz="quarter" idx="11"/>
          </p:nvPr>
        </p:nvSpPr>
        <p:spPr/>
        <p:txBody>
          <a:bodyPr/>
          <a:lstStyle/>
          <a:p>
            <a:r>
              <a:rPr lang="en-US"/>
              <a:t>
              </a:t>
            </a:r>
            <a:endParaRPr lang="en-US" dirty="0"/>
          </a:p>
        </p:txBody>
      </p:sp>
      <p:sp>
        <p:nvSpPr>
          <p:cNvPr id="6" name="Номер слайда 5">
            <a:extLst>
              <a:ext uri="{FF2B5EF4-FFF2-40B4-BE49-F238E27FC236}">
                <a16:creationId xmlns:a16="http://schemas.microsoft.com/office/drawing/2014/main" id="{05C9D5D6-316D-41C9-8232-9DE7AF58C15D}"/>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2617001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CD22C7E-A023-4CB4-9239-22EAD7DB618D}"/>
              </a:ext>
            </a:extLst>
          </p:cNvPr>
          <p:cNvSpPr>
            <a:spLocks noGrp="1"/>
          </p:cNvSpPr>
          <p:nvPr>
            <p:ph type="title"/>
          </p:nvPr>
        </p:nvSpPr>
        <p:spPr/>
        <p:txBody>
          <a:bodyPr/>
          <a:lstStyle/>
          <a:p>
            <a:r>
              <a:rPr lang="ru-RU"/>
              <a:t>Образец заголовка</a:t>
            </a:r>
            <a:endParaRPr lang="ru-KZ"/>
          </a:p>
        </p:txBody>
      </p:sp>
      <p:sp>
        <p:nvSpPr>
          <p:cNvPr id="3" name="Объект 2">
            <a:extLst>
              <a:ext uri="{FF2B5EF4-FFF2-40B4-BE49-F238E27FC236}">
                <a16:creationId xmlns:a16="http://schemas.microsoft.com/office/drawing/2014/main" id="{B9F15092-A895-40B9-9A2B-E3A190287534}"/>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KZ"/>
          </a:p>
        </p:txBody>
      </p:sp>
      <p:sp>
        <p:nvSpPr>
          <p:cNvPr id="4" name="Объект 3">
            <a:extLst>
              <a:ext uri="{FF2B5EF4-FFF2-40B4-BE49-F238E27FC236}">
                <a16:creationId xmlns:a16="http://schemas.microsoft.com/office/drawing/2014/main" id="{618AA761-F861-43F4-949C-2086BB0429BA}"/>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KZ"/>
          </a:p>
        </p:txBody>
      </p:sp>
      <p:sp>
        <p:nvSpPr>
          <p:cNvPr id="5" name="Дата 4">
            <a:extLst>
              <a:ext uri="{FF2B5EF4-FFF2-40B4-BE49-F238E27FC236}">
                <a16:creationId xmlns:a16="http://schemas.microsoft.com/office/drawing/2014/main" id="{58607D40-94B6-4925-AE8C-5206210B2475}"/>
              </a:ext>
            </a:extLst>
          </p:cNvPr>
          <p:cNvSpPr>
            <a:spLocks noGrp="1"/>
          </p:cNvSpPr>
          <p:nvPr>
            <p:ph type="dt" sz="half" idx="10"/>
          </p:nvPr>
        </p:nvSpPr>
        <p:spPr/>
        <p:txBody>
          <a:bodyPr/>
          <a:lstStyle/>
          <a:p>
            <a:fld id="{CA954B2F-12DE-47F5-8894-472B206D2E1E}" type="datetimeFigureOut">
              <a:rPr lang="en-US" smtClean="0"/>
              <a:t>10/10/2021</a:t>
            </a:fld>
            <a:endParaRPr lang="en-US" dirty="0"/>
          </a:p>
        </p:txBody>
      </p:sp>
      <p:sp>
        <p:nvSpPr>
          <p:cNvPr id="6" name="Нижний колонтитул 5">
            <a:extLst>
              <a:ext uri="{FF2B5EF4-FFF2-40B4-BE49-F238E27FC236}">
                <a16:creationId xmlns:a16="http://schemas.microsoft.com/office/drawing/2014/main" id="{B6538DC9-89E5-423C-979F-0E2B1B5B0D2E}"/>
              </a:ext>
            </a:extLst>
          </p:cNvPr>
          <p:cNvSpPr>
            <a:spLocks noGrp="1"/>
          </p:cNvSpPr>
          <p:nvPr>
            <p:ph type="ftr" sz="quarter" idx="11"/>
          </p:nvPr>
        </p:nvSpPr>
        <p:spPr/>
        <p:txBody>
          <a:bodyPr/>
          <a:lstStyle/>
          <a:p>
            <a:r>
              <a:rPr lang="en-US"/>
              <a:t>
              </a:t>
            </a:r>
            <a:endParaRPr lang="en-US" dirty="0"/>
          </a:p>
        </p:txBody>
      </p:sp>
      <p:sp>
        <p:nvSpPr>
          <p:cNvPr id="7" name="Номер слайда 6">
            <a:extLst>
              <a:ext uri="{FF2B5EF4-FFF2-40B4-BE49-F238E27FC236}">
                <a16:creationId xmlns:a16="http://schemas.microsoft.com/office/drawing/2014/main" id="{B3341F9E-D68A-4330-AE2E-529420811F85}"/>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5238321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B4B8C88-FD99-4141-914B-9FFD276F67C5}"/>
              </a:ext>
            </a:extLst>
          </p:cNvPr>
          <p:cNvSpPr>
            <a:spLocks noGrp="1"/>
          </p:cNvSpPr>
          <p:nvPr>
            <p:ph type="title"/>
          </p:nvPr>
        </p:nvSpPr>
        <p:spPr>
          <a:xfrm>
            <a:off x="839788" y="365125"/>
            <a:ext cx="10515600" cy="1325563"/>
          </a:xfrm>
        </p:spPr>
        <p:txBody>
          <a:bodyPr/>
          <a:lstStyle/>
          <a:p>
            <a:r>
              <a:rPr lang="ru-RU"/>
              <a:t>Образец заголовка</a:t>
            </a:r>
            <a:endParaRPr lang="ru-KZ"/>
          </a:p>
        </p:txBody>
      </p:sp>
      <p:sp>
        <p:nvSpPr>
          <p:cNvPr id="3" name="Текст 2">
            <a:extLst>
              <a:ext uri="{FF2B5EF4-FFF2-40B4-BE49-F238E27FC236}">
                <a16:creationId xmlns:a16="http://schemas.microsoft.com/office/drawing/2014/main" id="{6E8D3A64-700D-4B54-A00A-FAEF8473744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4BEDE2BA-0E15-4556-BB49-B0B90854840F}"/>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KZ"/>
          </a:p>
        </p:txBody>
      </p:sp>
      <p:sp>
        <p:nvSpPr>
          <p:cNvPr id="5" name="Текст 4">
            <a:extLst>
              <a:ext uri="{FF2B5EF4-FFF2-40B4-BE49-F238E27FC236}">
                <a16:creationId xmlns:a16="http://schemas.microsoft.com/office/drawing/2014/main" id="{661591E6-3AAD-4632-8101-6EDDE12EE20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0B4AFE17-89A8-4234-993E-82B03A9CC7A4}"/>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KZ"/>
          </a:p>
        </p:txBody>
      </p:sp>
      <p:sp>
        <p:nvSpPr>
          <p:cNvPr id="7" name="Дата 6">
            <a:extLst>
              <a:ext uri="{FF2B5EF4-FFF2-40B4-BE49-F238E27FC236}">
                <a16:creationId xmlns:a16="http://schemas.microsoft.com/office/drawing/2014/main" id="{4F361793-F117-48B6-85B3-5EA7E8D9DEB9}"/>
              </a:ext>
            </a:extLst>
          </p:cNvPr>
          <p:cNvSpPr>
            <a:spLocks noGrp="1"/>
          </p:cNvSpPr>
          <p:nvPr>
            <p:ph type="dt" sz="half" idx="10"/>
          </p:nvPr>
        </p:nvSpPr>
        <p:spPr/>
        <p:txBody>
          <a:bodyPr/>
          <a:lstStyle/>
          <a:p>
            <a:fld id="{3F30E46F-7819-4ACF-B48B-48222C2ACC88}" type="datetimeFigureOut">
              <a:rPr lang="en-US" smtClean="0"/>
              <a:t>10/10/2021</a:t>
            </a:fld>
            <a:endParaRPr lang="en-US" dirty="0"/>
          </a:p>
        </p:txBody>
      </p:sp>
      <p:sp>
        <p:nvSpPr>
          <p:cNvPr id="8" name="Нижний колонтитул 7">
            <a:extLst>
              <a:ext uri="{FF2B5EF4-FFF2-40B4-BE49-F238E27FC236}">
                <a16:creationId xmlns:a16="http://schemas.microsoft.com/office/drawing/2014/main" id="{F15B6327-3F2B-4028-89C8-3F1A61A345A7}"/>
              </a:ext>
            </a:extLst>
          </p:cNvPr>
          <p:cNvSpPr>
            <a:spLocks noGrp="1"/>
          </p:cNvSpPr>
          <p:nvPr>
            <p:ph type="ftr" sz="quarter" idx="11"/>
          </p:nvPr>
        </p:nvSpPr>
        <p:spPr/>
        <p:txBody>
          <a:bodyPr/>
          <a:lstStyle/>
          <a:p>
            <a:r>
              <a:rPr lang="en-US"/>
              <a:t>
              </a:t>
            </a:r>
            <a:endParaRPr lang="en-US" dirty="0"/>
          </a:p>
        </p:txBody>
      </p:sp>
      <p:sp>
        <p:nvSpPr>
          <p:cNvPr id="9" name="Номер слайда 8">
            <a:extLst>
              <a:ext uri="{FF2B5EF4-FFF2-40B4-BE49-F238E27FC236}">
                <a16:creationId xmlns:a16="http://schemas.microsoft.com/office/drawing/2014/main" id="{EEDB78DB-B2DE-4A86-A238-319A420C34E1}"/>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582519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DC52445-BC02-40CC-8AE5-1F5A8280DD91}"/>
              </a:ext>
            </a:extLst>
          </p:cNvPr>
          <p:cNvSpPr>
            <a:spLocks noGrp="1"/>
          </p:cNvSpPr>
          <p:nvPr>
            <p:ph type="title"/>
          </p:nvPr>
        </p:nvSpPr>
        <p:spPr/>
        <p:txBody>
          <a:bodyPr/>
          <a:lstStyle/>
          <a:p>
            <a:r>
              <a:rPr lang="ru-RU"/>
              <a:t>Образец заголовка</a:t>
            </a:r>
            <a:endParaRPr lang="ru-KZ"/>
          </a:p>
        </p:txBody>
      </p:sp>
      <p:sp>
        <p:nvSpPr>
          <p:cNvPr id="3" name="Дата 2">
            <a:extLst>
              <a:ext uri="{FF2B5EF4-FFF2-40B4-BE49-F238E27FC236}">
                <a16:creationId xmlns:a16="http://schemas.microsoft.com/office/drawing/2014/main" id="{DFBE51AF-7289-4E61-B67E-B5683525F61F}"/>
              </a:ext>
            </a:extLst>
          </p:cNvPr>
          <p:cNvSpPr>
            <a:spLocks noGrp="1"/>
          </p:cNvSpPr>
          <p:nvPr>
            <p:ph type="dt" sz="half" idx="10"/>
          </p:nvPr>
        </p:nvSpPr>
        <p:spPr/>
        <p:txBody>
          <a:bodyPr/>
          <a:lstStyle/>
          <a:p>
            <a:fld id="{1FAF3416-4057-4DAA-829D-4CA07428D088}" type="datetimeFigureOut">
              <a:rPr lang="en-US" smtClean="0"/>
              <a:t>10/10/2021</a:t>
            </a:fld>
            <a:endParaRPr lang="en-US" dirty="0"/>
          </a:p>
        </p:txBody>
      </p:sp>
      <p:sp>
        <p:nvSpPr>
          <p:cNvPr id="4" name="Нижний колонтитул 3">
            <a:extLst>
              <a:ext uri="{FF2B5EF4-FFF2-40B4-BE49-F238E27FC236}">
                <a16:creationId xmlns:a16="http://schemas.microsoft.com/office/drawing/2014/main" id="{66C36F6C-0735-49D1-A6DA-E1D6A1C1E0E7}"/>
              </a:ext>
            </a:extLst>
          </p:cNvPr>
          <p:cNvSpPr>
            <a:spLocks noGrp="1"/>
          </p:cNvSpPr>
          <p:nvPr>
            <p:ph type="ftr" sz="quarter" idx="11"/>
          </p:nvPr>
        </p:nvSpPr>
        <p:spPr/>
        <p:txBody>
          <a:bodyPr/>
          <a:lstStyle/>
          <a:p>
            <a:r>
              <a:rPr lang="en-US"/>
              <a:t>
              </a:t>
            </a:r>
            <a:endParaRPr lang="en-US" dirty="0"/>
          </a:p>
        </p:txBody>
      </p:sp>
      <p:sp>
        <p:nvSpPr>
          <p:cNvPr id="5" name="Номер слайда 4">
            <a:extLst>
              <a:ext uri="{FF2B5EF4-FFF2-40B4-BE49-F238E27FC236}">
                <a16:creationId xmlns:a16="http://schemas.microsoft.com/office/drawing/2014/main" id="{E6625B2E-7681-4572-822E-052BAD21AED2}"/>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0645620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158BDB38-A005-49E5-AE75-E92C186B8144}"/>
              </a:ext>
            </a:extLst>
          </p:cNvPr>
          <p:cNvSpPr>
            <a:spLocks noGrp="1"/>
          </p:cNvSpPr>
          <p:nvPr>
            <p:ph type="dt" sz="half" idx="10"/>
          </p:nvPr>
        </p:nvSpPr>
        <p:spPr/>
        <p:txBody>
          <a:bodyPr/>
          <a:lstStyle/>
          <a:p>
            <a:fld id="{921D9284-D300-4297-87F7-E791DCC15DB1}" type="datetimeFigureOut">
              <a:rPr lang="en-US" smtClean="0"/>
              <a:t>10/10/2021</a:t>
            </a:fld>
            <a:endParaRPr lang="en-US" dirty="0"/>
          </a:p>
        </p:txBody>
      </p:sp>
      <p:sp>
        <p:nvSpPr>
          <p:cNvPr id="3" name="Нижний колонтитул 2">
            <a:extLst>
              <a:ext uri="{FF2B5EF4-FFF2-40B4-BE49-F238E27FC236}">
                <a16:creationId xmlns:a16="http://schemas.microsoft.com/office/drawing/2014/main" id="{9A56C5CE-25EC-4459-876C-C1E6618340C2}"/>
              </a:ext>
            </a:extLst>
          </p:cNvPr>
          <p:cNvSpPr>
            <a:spLocks noGrp="1"/>
          </p:cNvSpPr>
          <p:nvPr>
            <p:ph type="ftr" sz="quarter" idx="11"/>
          </p:nvPr>
        </p:nvSpPr>
        <p:spPr/>
        <p:txBody>
          <a:bodyPr/>
          <a:lstStyle/>
          <a:p>
            <a:r>
              <a:rPr lang="en-US"/>
              <a:t>
              </a:t>
            </a:r>
            <a:endParaRPr lang="en-US" dirty="0"/>
          </a:p>
        </p:txBody>
      </p:sp>
      <p:sp>
        <p:nvSpPr>
          <p:cNvPr id="4" name="Номер слайда 3">
            <a:extLst>
              <a:ext uri="{FF2B5EF4-FFF2-40B4-BE49-F238E27FC236}">
                <a16:creationId xmlns:a16="http://schemas.microsoft.com/office/drawing/2014/main" id="{BDBE4F55-DC05-4B54-9537-9561BC5B4198}"/>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0433697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186B734-CDEC-4D6D-A37E-6C86286DC806}"/>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ru-KZ"/>
          </a:p>
        </p:txBody>
      </p:sp>
      <p:sp>
        <p:nvSpPr>
          <p:cNvPr id="3" name="Объект 2">
            <a:extLst>
              <a:ext uri="{FF2B5EF4-FFF2-40B4-BE49-F238E27FC236}">
                <a16:creationId xmlns:a16="http://schemas.microsoft.com/office/drawing/2014/main" id="{028A3D99-B564-4A19-925E-24406026242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KZ"/>
          </a:p>
        </p:txBody>
      </p:sp>
      <p:sp>
        <p:nvSpPr>
          <p:cNvPr id="4" name="Текст 3">
            <a:extLst>
              <a:ext uri="{FF2B5EF4-FFF2-40B4-BE49-F238E27FC236}">
                <a16:creationId xmlns:a16="http://schemas.microsoft.com/office/drawing/2014/main" id="{BA984331-9270-4DE1-A36D-97CFDFE241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96BA9DE3-0F50-4E23-A87F-108D4DEECF8A}"/>
              </a:ext>
            </a:extLst>
          </p:cNvPr>
          <p:cNvSpPr>
            <a:spLocks noGrp="1"/>
          </p:cNvSpPr>
          <p:nvPr>
            <p:ph type="dt" sz="half" idx="10"/>
          </p:nvPr>
        </p:nvSpPr>
        <p:spPr/>
        <p:txBody>
          <a:bodyPr/>
          <a:lstStyle/>
          <a:p>
            <a:fld id="{37D525BB-DA17-4BA0-B3C8-3AC3ABC827E6}" type="datetimeFigureOut">
              <a:rPr lang="en-US" smtClean="0"/>
              <a:t>10/10/2021</a:t>
            </a:fld>
            <a:endParaRPr lang="en-US" dirty="0"/>
          </a:p>
        </p:txBody>
      </p:sp>
      <p:sp>
        <p:nvSpPr>
          <p:cNvPr id="6" name="Нижний колонтитул 5">
            <a:extLst>
              <a:ext uri="{FF2B5EF4-FFF2-40B4-BE49-F238E27FC236}">
                <a16:creationId xmlns:a16="http://schemas.microsoft.com/office/drawing/2014/main" id="{5ED2953B-108C-438D-9600-BA3FF2EF5CDE}"/>
              </a:ext>
            </a:extLst>
          </p:cNvPr>
          <p:cNvSpPr>
            <a:spLocks noGrp="1"/>
          </p:cNvSpPr>
          <p:nvPr>
            <p:ph type="ftr" sz="quarter" idx="11"/>
          </p:nvPr>
        </p:nvSpPr>
        <p:spPr/>
        <p:txBody>
          <a:bodyPr/>
          <a:lstStyle/>
          <a:p>
            <a:r>
              <a:rPr lang="en-US"/>
              <a:t>
              </a:t>
            </a:r>
            <a:endParaRPr lang="en-US" dirty="0"/>
          </a:p>
        </p:txBody>
      </p:sp>
      <p:sp>
        <p:nvSpPr>
          <p:cNvPr id="7" name="Номер слайда 6">
            <a:extLst>
              <a:ext uri="{FF2B5EF4-FFF2-40B4-BE49-F238E27FC236}">
                <a16:creationId xmlns:a16="http://schemas.microsoft.com/office/drawing/2014/main" id="{5A8FE065-1753-422D-892A-861E23955344}"/>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8660521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D841758-65B4-42D8-B46C-FA87B033930A}"/>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ru-KZ"/>
          </a:p>
        </p:txBody>
      </p:sp>
      <p:sp>
        <p:nvSpPr>
          <p:cNvPr id="3" name="Рисунок 2">
            <a:extLst>
              <a:ext uri="{FF2B5EF4-FFF2-40B4-BE49-F238E27FC236}">
                <a16:creationId xmlns:a16="http://schemas.microsoft.com/office/drawing/2014/main" id="{46F8EFB5-4CEC-48DD-A32E-45397588A2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KZ"/>
          </a:p>
        </p:txBody>
      </p:sp>
      <p:sp>
        <p:nvSpPr>
          <p:cNvPr id="4" name="Текст 3">
            <a:extLst>
              <a:ext uri="{FF2B5EF4-FFF2-40B4-BE49-F238E27FC236}">
                <a16:creationId xmlns:a16="http://schemas.microsoft.com/office/drawing/2014/main" id="{07B8359A-D574-4F30-A8ED-9B741A7248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37D6A4B5-F5CF-40E4-B4D9-D6A398E698B0}"/>
              </a:ext>
            </a:extLst>
          </p:cNvPr>
          <p:cNvSpPr>
            <a:spLocks noGrp="1"/>
          </p:cNvSpPr>
          <p:nvPr>
            <p:ph type="dt" sz="half" idx="10"/>
          </p:nvPr>
        </p:nvSpPr>
        <p:spPr/>
        <p:txBody>
          <a:bodyPr/>
          <a:lstStyle/>
          <a:p>
            <a:fld id="{B16C4C9A-3960-41CF-A4E9-2A8FB932454B}" type="datetimeFigureOut">
              <a:rPr lang="en-US" smtClean="0"/>
              <a:t>10/10/2021</a:t>
            </a:fld>
            <a:endParaRPr lang="en-US" dirty="0"/>
          </a:p>
        </p:txBody>
      </p:sp>
      <p:sp>
        <p:nvSpPr>
          <p:cNvPr id="6" name="Нижний колонтитул 5">
            <a:extLst>
              <a:ext uri="{FF2B5EF4-FFF2-40B4-BE49-F238E27FC236}">
                <a16:creationId xmlns:a16="http://schemas.microsoft.com/office/drawing/2014/main" id="{2C008054-9A11-4164-8EBA-2EB4A9FC6639}"/>
              </a:ext>
            </a:extLst>
          </p:cNvPr>
          <p:cNvSpPr>
            <a:spLocks noGrp="1"/>
          </p:cNvSpPr>
          <p:nvPr>
            <p:ph type="ftr" sz="quarter" idx="11"/>
          </p:nvPr>
        </p:nvSpPr>
        <p:spPr/>
        <p:txBody>
          <a:bodyPr/>
          <a:lstStyle/>
          <a:p>
            <a:r>
              <a:rPr lang="en-US"/>
              <a:t>
              </a:t>
            </a:r>
            <a:endParaRPr lang="en-US" dirty="0"/>
          </a:p>
        </p:txBody>
      </p:sp>
      <p:sp>
        <p:nvSpPr>
          <p:cNvPr id="7" name="Номер слайда 6">
            <a:extLst>
              <a:ext uri="{FF2B5EF4-FFF2-40B4-BE49-F238E27FC236}">
                <a16:creationId xmlns:a16="http://schemas.microsoft.com/office/drawing/2014/main" id="{633E4C99-1474-4FB0-ABC0-D53F4C421C04}"/>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8134722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110EE09-D618-43B1-8C11-26EF00050F47}"/>
              </a:ext>
            </a:extLst>
          </p:cNvPr>
          <p:cNvSpPr>
            <a:spLocks noGrp="1"/>
          </p:cNvSpPr>
          <p:nvPr>
            <p:ph type="title"/>
          </p:nvPr>
        </p:nvSpPr>
        <p:spPr/>
        <p:txBody>
          <a:bodyPr/>
          <a:lstStyle/>
          <a:p>
            <a:r>
              <a:rPr lang="ru-RU"/>
              <a:t>Образец заголовка</a:t>
            </a:r>
            <a:endParaRPr lang="ru-KZ"/>
          </a:p>
        </p:txBody>
      </p:sp>
      <p:sp>
        <p:nvSpPr>
          <p:cNvPr id="3" name="Вертикальный текст 2">
            <a:extLst>
              <a:ext uri="{FF2B5EF4-FFF2-40B4-BE49-F238E27FC236}">
                <a16:creationId xmlns:a16="http://schemas.microsoft.com/office/drawing/2014/main" id="{3E643CC8-0A24-4452-A6EB-4A102E4BE7AC}"/>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KZ"/>
          </a:p>
        </p:txBody>
      </p:sp>
      <p:sp>
        <p:nvSpPr>
          <p:cNvPr id="4" name="Дата 3">
            <a:extLst>
              <a:ext uri="{FF2B5EF4-FFF2-40B4-BE49-F238E27FC236}">
                <a16:creationId xmlns:a16="http://schemas.microsoft.com/office/drawing/2014/main" id="{7B09FE93-0C88-4A87-B549-FD6E2FAAF8DA}"/>
              </a:ext>
            </a:extLst>
          </p:cNvPr>
          <p:cNvSpPr>
            <a:spLocks noGrp="1"/>
          </p:cNvSpPr>
          <p:nvPr>
            <p:ph type="dt" sz="half" idx="10"/>
          </p:nvPr>
        </p:nvSpPr>
        <p:spPr/>
        <p:txBody>
          <a:bodyPr/>
          <a:lstStyle/>
          <a:p>
            <a:fld id="{D857E33E-8B18-4087-B112-809917729534}" type="datetimeFigureOut">
              <a:rPr lang="en-US" smtClean="0"/>
              <a:t>10/10/2021</a:t>
            </a:fld>
            <a:endParaRPr lang="en-US" dirty="0"/>
          </a:p>
        </p:txBody>
      </p:sp>
      <p:sp>
        <p:nvSpPr>
          <p:cNvPr id="5" name="Нижний колонтитул 4">
            <a:extLst>
              <a:ext uri="{FF2B5EF4-FFF2-40B4-BE49-F238E27FC236}">
                <a16:creationId xmlns:a16="http://schemas.microsoft.com/office/drawing/2014/main" id="{B9ABFD89-1E77-4D0B-B8B2-195499DA4D5D}"/>
              </a:ext>
            </a:extLst>
          </p:cNvPr>
          <p:cNvSpPr>
            <a:spLocks noGrp="1"/>
          </p:cNvSpPr>
          <p:nvPr>
            <p:ph type="ftr" sz="quarter" idx="11"/>
          </p:nvPr>
        </p:nvSpPr>
        <p:spPr/>
        <p:txBody>
          <a:bodyPr/>
          <a:lstStyle/>
          <a:p>
            <a:r>
              <a:rPr lang="en-US"/>
              <a:t>
              </a:t>
            </a:r>
            <a:endParaRPr lang="en-US" dirty="0"/>
          </a:p>
        </p:txBody>
      </p:sp>
      <p:sp>
        <p:nvSpPr>
          <p:cNvPr id="6" name="Номер слайда 5">
            <a:extLst>
              <a:ext uri="{FF2B5EF4-FFF2-40B4-BE49-F238E27FC236}">
                <a16:creationId xmlns:a16="http://schemas.microsoft.com/office/drawing/2014/main" id="{F79C5274-CF44-4F65-8077-E31219D26870}"/>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3356956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1484F54C-4672-40FE-8218-D928F5BC145F}"/>
              </a:ext>
            </a:extLst>
          </p:cNvPr>
          <p:cNvSpPr>
            <a:spLocks noGrp="1"/>
          </p:cNvSpPr>
          <p:nvPr>
            <p:ph type="title" orient="vert"/>
          </p:nvPr>
        </p:nvSpPr>
        <p:spPr>
          <a:xfrm>
            <a:off x="8724900" y="365125"/>
            <a:ext cx="2628900" cy="5811838"/>
          </a:xfrm>
        </p:spPr>
        <p:txBody>
          <a:bodyPr vert="eaVert"/>
          <a:lstStyle/>
          <a:p>
            <a:r>
              <a:rPr lang="ru-RU"/>
              <a:t>Образец заголовка</a:t>
            </a:r>
            <a:endParaRPr lang="ru-KZ"/>
          </a:p>
        </p:txBody>
      </p:sp>
      <p:sp>
        <p:nvSpPr>
          <p:cNvPr id="3" name="Вертикальный текст 2">
            <a:extLst>
              <a:ext uri="{FF2B5EF4-FFF2-40B4-BE49-F238E27FC236}">
                <a16:creationId xmlns:a16="http://schemas.microsoft.com/office/drawing/2014/main" id="{DBC5DFD0-6A24-4647-B1B0-A95AC29172DC}"/>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KZ"/>
          </a:p>
        </p:txBody>
      </p:sp>
      <p:sp>
        <p:nvSpPr>
          <p:cNvPr id="4" name="Дата 3">
            <a:extLst>
              <a:ext uri="{FF2B5EF4-FFF2-40B4-BE49-F238E27FC236}">
                <a16:creationId xmlns:a16="http://schemas.microsoft.com/office/drawing/2014/main" id="{191C1A41-108F-4799-99EE-DA1791BF9A10}"/>
              </a:ext>
            </a:extLst>
          </p:cNvPr>
          <p:cNvSpPr>
            <a:spLocks noGrp="1"/>
          </p:cNvSpPr>
          <p:nvPr>
            <p:ph type="dt" sz="half" idx="10"/>
          </p:nvPr>
        </p:nvSpPr>
        <p:spPr/>
        <p:txBody>
          <a:bodyPr/>
          <a:lstStyle/>
          <a:p>
            <a:fld id="{D3FFE419-2371-464F-8239-3959401C3561}" type="datetimeFigureOut">
              <a:rPr lang="en-US" smtClean="0"/>
              <a:t>10/10/2021</a:t>
            </a:fld>
            <a:endParaRPr lang="en-US" dirty="0"/>
          </a:p>
        </p:txBody>
      </p:sp>
      <p:sp>
        <p:nvSpPr>
          <p:cNvPr id="5" name="Нижний колонтитул 4">
            <a:extLst>
              <a:ext uri="{FF2B5EF4-FFF2-40B4-BE49-F238E27FC236}">
                <a16:creationId xmlns:a16="http://schemas.microsoft.com/office/drawing/2014/main" id="{08B52E13-AB60-4A66-8704-D2A7DF1B95C7}"/>
              </a:ext>
            </a:extLst>
          </p:cNvPr>
          <p:cNvSpPr>
            <a:spLocks noGrp="1"/>
          </p:cNvSpPr>
          <p:nvPr>
            <p:ph type="ftr" sz="quarter" idx="11"/>
          </p:nvPr>
        </p:nvSpPr>
        <p:spPr/>
        <p:txBody>
          <a:bodyPr/>
          <a:lstStyle/>
          <a:p>
            <a:r>
              <a:rPr lang="en-US"/>
              <a:t>
              </a:t>
            </a:r>
            <a:endParaRPr lang="en-US" dirty="0"/>
          </a:p>
        </p:txBody>
      </p:sp>
      <p:sp>
        <p:nvSpPr>
          <p:cNvPr id="6" name="Номер слайда 5">
            <a:extLst>
              <a:ext uri="{FF2B5EF4-FFF2-40B4-BE49-F238E27FC236}">
                <a16:creationId xmlns:a16="http://schemas.microsoft.com/office/drawing/2014/main" id="{D777D013-683B-4E50-B764-EC349CABED36}"/>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861520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3363EF3-0E61-4F05-B3F4-F87AD0F1AF9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endParaRPr lang="ru-KZ"/>
          </a:p>
        </p:txBody>
      </p:sp>
      <p:sp>
        <p:nvSpPr>
          <p:cNvPr id="3" name="Текст 2">
            <a:extLst>
              <a:ext uri="{FF2B5EF4-FFF2-40B4-BE49-F238E27FC236}">
                <a16:creationId xmlns:a16="http://schemas.microsoft.com/office/drawing/2014/main" id="{EFD53A47-7CFC-4592-B910-0EB89E96381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KZ"/>
          </a:p>
        </p:txBody>
      </p:sp>
      <p:sp>
        <p:nvSpPr>
          <p:cNvPr id="4" name="Дата 3">
            <a:extLst>
              <a:ext uri="{FF2B5EF4-FFF2-40B4-BE49-F238E27FC236}">
                <a16:creationId xmlns:a16="http://schemas.microsoft.com/office/drawing/2014/main" id="{765182C2-2D45-47C8-A2C9-05D23355C6A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BC1C18-307B-4F68-A007-B5B542270E8D}" type="datetimeFigureOut">
              <a:rPr lang="en-US" smtClean="0"/>
              <a:t>10/10/2021</a:t>
            </a:fld>
            <a:endParaRPr lang="en-US" dirty="0"/>
          </a:p>
        </p:txBody>
      </p:sp>
      <p:sp>
        <p:nvSpPr>
          <p:cNvPr id="5" name="Нижний колонтитул 4">
            <a:extLst>
              <a:ext uri="{FF2B5EF4-FFF2-40B4-BE49-F238E27FC236}">
                <a16:creationId xmlns:a16="http://schemas.microsoft.com/office/drawing/2014/main" id="{E187F868-EC81-4E58-99E1-400DA9202A9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
              </a:t>
            </a:r>
            <a:endParaRPr lang="en-US" dirty="0"/>
          </a:p>
        </p:txBody>
      </p:sp>
      <p:sp>
        <p:nvSpPr>
          <p:cNvPr id="6" name="Номер слайда 5">
            <a:extLst>
              <a:ext uri="{FF2B5EF4-FFF2-40B4-BE49-F238E27FC236}">
                <a16:creationId xmlns:a16="http://schemas.microsoft.com/office/drawing/2014/main" id="{CD857F37-F054-4179-AFD2-9B8811F180A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567843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K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skillsyouneed.com/ips/what-is-communication.html" TargetMode="External"/><Relationship Id="rId2" Type="http://schemas.openxmlformats.org/officeDocument/2006/relationships/image" Target="../media/image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71D13DE-913D-49D4-AB9E-B6B9A94F4EAC}"/>
              </a:ext>
            </a:extLst>
          </p:cNvPr>
          <p:cNvSpPr>
            <a:spLocks noGrp="1"/>
          </p:cNvSpPr>
          <p:nvPr>
            <p:ph type="title"/>
          </p:nvPr>
        </p:nvSpPr>
        <p:spPr>
          <a:xfrm>
            <a:off x="838200" y="365126"/>
            <a:ext cx="10515600" cy="52124"/>
          </a:xfrm>
        </p:spPr>
        <p:txBody>
          <a:bodyPr>
            <a:noAutofit/>
          </a:bodyPr>
          <a:lstStyle/>
          <a:p>
            <a:pPr algn="ctr"/>
            <a:br>
              <a:rPr lang="ru-KZ" sz="2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br>
            <a:endParaRPr lang="ru-KZ" sz="2000" dirty="0">
              <a:solidFill>
                <a:srgbClr val="FF0000"/>
              </a:solidFill>
            </a:endParaRPr>
          </a:p>
        </p:txBody>
      </p:sp>
      <p:pic>
        <p:nvPicPr>
          <p:cNvPr id="4" name="Picture 2">
            <a:extLst>
              <a:ext uri="{FF2B5EF4-FFF2-40B4-BE49-F238E27FC236}">
                <a16:creationId xmlns:a16="http://schemas.microsoft.com/office/drawing/2014/main" id="{9DA3A81F-67D7-4775-9288-ACB2A394D2B5}"/>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45219" y="417249"/>
            <a:ext cx="9179511" cy="62676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34507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1FC00A9-B337-4448-A56E-4286B0347036}"/>
              </a:ext>
            </a:extLst>
          </p:cNvPr>
          <p:cNvSpPr>
            <a:spLocks noGrp="1"/>
          </p:cNvSpPr>
          <p:nvPr>
            <p:ph type="title"/>
          </p:nvPr>
        </p:nvSpPr>
        <p:spPr>
          <a:xfrm>
            <a:off x="838200" y="681037"/>
            <a:ext cx="10515600" cy="1884610"/>
          </a:xfrm>
        </p:spPr>
        <p:txBody>
          <a:bodyPr>
            <a:noAutofit/>
          </a:bodyPr>
          <a:lstStyle/>
          <a:p>
            <a:pPr marL="0" indent="0" algn="ctr"/>
            <a:r>
              <a:rPr lang="ru-KZ" sz="2400" b="1"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Communication</a:t>
            </a:r>
            <a:r>
              <a:rPr lang="ru-KZ" sz="2400" b="1"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2400" b="1"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is</a:t>
            </a:r>
            <a:r>
              <a:rPr lang="ru-KZ" sz="2400" b="1"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2400" b="1"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simply</a:t>
            </a:r>
            <a:r>
              <a:rPr lang="ru-KZ" sz="2400" b="1"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2400" b="1"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the</a:t>
            </a:r>
            <a:r>
              <a:rPr lang="ru-KZ" sz="2400" b="1"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2400" b="1"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act</a:t>
            </a:r>
            <a:r>
              <a:rPr lang="ru-KZ" sz="2400" b="1"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2400" b="1"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of</a:t>
            </a:r>
            <a:r>
              <a:rPr lang="ru-KZ" sz="2400" b="1"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2400" b="1"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transferring</a:t>
            </a:r>
            <a:r>
              <a:rPr lang="ru-KZ" sz="2400" b="1"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2400" b="1"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information</a:t>
            </a:r>
            <a:r>
              <a:rPr lang="ru-KZ" sz="2400" b="1"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2400" b="1"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from</a:t>
            </a:r>
            <a:r>
              <a:rPr lang="ru-KZ" sz="2400" b="1"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2400" b="1"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one</a:t>
            </a:r>
            <a:r>
              <a:rPr lang="ru-KZ" sz="2400" b="1"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2400" b="1"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place</a:t>
            </a:r>
            <a:r>
              <a:rPr lang="ru-KZ" sz="2400" b="1"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2400" b="1"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person</a:t>
            </a:r>
            <a:r>
              <a:rPr lang="ru-KZ" sz="2400" b="1"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2400" b="1"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or</a:t>
            </a:r>
            <a:r>
              <a:rPr lang="ru-KZ" sz="2400" b="1"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2400" b="1"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group</a:t>
            </a:r>
            <a:r>
              <a:rPr lang="ru-KZ" sz="2400" b="1"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2400" b="1"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to</a:t>
            </a:r>
            <a:r>
              <a:rPr lang="ru-KZ" sz="2400" b="1"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2400" b="1"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another</a:t>
            </a:r>
            <a:r>
              <a:rPr lang="ru-KZ" sz="2400" b="1"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a:t>
            </a:r>
            <a:br>
              <a:rPr lang="ru-KZ" sz="2400" dirty="0">
                <a:effectLst/>
                <a:latin typeface="Arial" panose="020B0604020202020204" pitchFamily="34" charset="0"/>
                <a:ea typeface="Calibri" panose="020F0502020204030204" pitchFamily="34" charset="0"/>
                <a:cs typeface="Times New Roman" panose="02020603050405020304" pitchFamily="18" charset="0"/>
              </a:rPr>
            </a:br>
            <a:r>
              <a:rPr lang="ru-KZ" sz="24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Every</a:t>
            </a:r>
            <a:r>
              <a:rPr lang="ru-KZ" sz="24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24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communication</a:t>
            </a:r>
            <a:r>
              <a:rPr lang="ru-KZ" sz="24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24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involves</a:t>
            </a:r>
            <a:r>
              <a:rPr lang="ru-KZ" sz="24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24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at</a:t>
            </a:r>
            <a:r>
              <a:rPr lang="ru-KZ" sz="24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24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least</a:t>
            </a:r>
            <a:r>
              <a:rPr lang="ru-KZ" sz="24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24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one</a:t>
            </a:r>
            <a:r>
              <a:rPr lang="ru-KZ" sz="24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24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sender</a:t>
            </a:r>
            <a:r>
              <a:rPr lang="ru-KZ" sz="24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 </a:t>
            </a:r>
            <a:r>
              <a:rPr lang="ru-KZ" sz="24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message</a:t>
            </a:r>
            <a:r>
              <a:rPr lang="ru-KZ" sz="24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24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and</a:t>
            </a:r>
            <a:r>
              <a:rPr lang="ru-KZ" sz="24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br>
              <a:rPr lang="en-US" sz="24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br>
            <a:r>
              <a:rPr lang="ru-KZ" sz="24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a </a:t>
            </a:r>
            <a:r>
              <a:rPr lang="ru-KZ" sz="24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recipient</a:t>
            </a:r>
            <a:r>
              <a:rPr lang="ru-KZ" sz="24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24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This</a:t>
            </a:r>
            <a:r>
              <a:rPr lang="ru-KZ" sz="24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24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may</a:t>
            </a:r>
            <a:r>
              <a:rPr lang="ru-KZ" sz="24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24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sound</a:t>
            </a:r>
            <a:r>
              <a:rPr lang="ru-KZ" sz="24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24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simple</a:t>
            </a:r>
            <a:r>
              <a:rPr lang="ru-KZ" sz="24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24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but</a:t>
            </a:r>
            <a:r>
              <a:rPr lang="ru-KZ" sz="24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24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communication</a:t>
            </a:r>
            <a:r>
              <a:rPr lang="ru-KZ" sz="24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24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is</a:t>
            </a:r>
            <a:r>
              <a:rPr lang="ru-KZ" sz="24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24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actually</a:t>
            </a:r>
            <a:r>
              <a:rPr lang="ru-KZ" sz="24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 </a:t>
            </a:r>
            <a:r>
              <a:rPr lang="ru-KZ" sz="24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very</a:t>
            </a:r>
            <a:r>
              <a:rPr lang="ru-KZ" sz="24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24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complex</a:t>
            </a:r>
            <a:r>
              <a:rPr lang="ru-KZ" sz="24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24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subject</a:t>
            </a:r>
            <a:r>
              <a:rPr lang="ru-KZ" sz="24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a:t>
            </a:r>
            <a:br>
              <a:rPr lang="ru-KZ" sz="2400" dirty="0">
                <a:effectLst/>
                <a:latin typeface="Arial" panose="020B0604020202020204" pitchFamily="34" charset="0"/>
                <a:ea typeface="Calibri" panose="020F0502020204030204" pitchFamily="34" charset="0"/>
                <a:cs typeface="Times New Roman" panose="02020603050405020304" pitchFamily="18" charset="0"/>
              </a:rPr>
            </a:br>
            <a:endParaRPr lang="ru-KZ" sz="2400" dirty="0">
              <a:latin typeface="Arial" panose="020B0604020202020204" pitchFamily="34" charset="0"/>
            </a:endParaRPr>
          </a:p>
        </p:txBody>
      </p:sp>
      <p:sp>
        <p:nvSpPr>
          <p:cNvPr id="3" name="Объект 2">
            <a:extLst>
              <a:ext uri="{FF2B5EF4-FFF2-40B4-BE49-F238E27FC236}">
                <a16:creationId xmlns:a16="http://schemas.microsoft.com/office/drawing/2014/main" id="{91CA6D35-5A49-4888-8722-541A511CF05F}"/>
              </a:ext>
            </a:extLst>
          </p:cNvPr>
          <p:cNvSpPr>
            <a:spLocks noGrp="1"/>
          </p:cNvSpPr>
          <p:nvPr>
            <p:ph idx="1"/>
          </p:nvPr>
        </p:nvSpPr>
        <p:spPr/>
        <p:txBody>
          <a:bodyPr>
            <a:normAutofit/>
          </a:bodyPr>
          <a:lstStyle/>
          <a:p>
            <a:endParaRPr lang="en-US" dirty="0"/>
          </a:p>
          <a:p>
            <a:endParaRPr lang="en-US" dirty="0"/>
          </a:p>
          <a:p>
            <a:pPr marL="0" indent="0">
              <a:buNone/>
            </a:pPr>
            <a:endParaRPr lang="ru-KZ" dirty="0"/>
          </a:p>
        </p:txBody>
      </p:sp>
      <p:pic>
        <p:nvPicPr>
          <p:cNvPr id="5" name="Рисунок 4" descr="This picture shows intercultural communication. People of different races are talking together.">
            <a:extLst>
              <a:ext uri="{FF2B5EF4-FFF2-40B4-BE49-F238E27FC236}">
                <a16:creationId xmlns:a16="http://schemas.microsoft.com/office/drawing/2014/main" id="{5306573B-41F4-4384-89EF-D7FA8F3F91BC}"/>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3160222" y="2775842"/>
            <a:ext cx="6120130" cy="3445510"/>
          </a:xfrm>
          <a:prstGeom prst="rect">
            <a:avLst/>
          </a:prstGeom>
          <a:noFill/>
          <a:ln>
            <a:noFill/>
          </a:ln>
        </p:spPr>
      </p:pic>
    </p:spTree>
    <p:extLst>
      <p:ext uri="{BB962C8B-B14F-4D97-AF65-F5344CB8AC3E}">
        <p14:creationId xmlns:p14="http://schemas.microsoft.com/office/powerpoint/2010/main" val="15908573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454FC90-CE5C-4AF9-8E69-5FE5ADD0800A}"/>
              </a:ext>
            </a:extLst>
          </p:cNvPr>
          <p:cNvSpPr>
            <a:spLocks noGrp="1"/>
          </p:cNvSpPr>
          <p:nvPr>
            <p:ph type="title"/>
          </p:nvPr>
        </p:nvSpPr>
        <p:spPr>
          <a:xfrm>
            <a:off x="838200" y="365125"/>
            <a:ext cx="10515600" cy="1339388"/>
          </a:xfrm>
        </p:spPr>
        <p:txBody>
          <a:bodyPr>
            <a:noAutofit/>
          </a:bodyPr>
          <a:lstStyle/>
          <a:p>
            <a:pPr algn="just"/>
            <a:r>
              <a:rPr kumimoji="0" lang="ru-KZ" sz="2000" b="0" i="0" u="none" strike="noStrike" kern="1200" cap="none" spc="0" normalizeH="0" baseline="0" noProof="0" dirty="0">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The </a:t>
            </a:r>
            <a:r>
              <a:rPr kumimoji="0" lang="ru-KZ" sz="2000" b="0" i="0" u="none" strike="noStrike" kern="1200" cap="none" spc="0" normalizeH="0" baseline="0" noProof="0" dirty="0" err="1">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transmission</a:t>
            </a:r>
            <a:r>
              <a:rPr kumimoji="0" lang="ru-KZ" sz="2000" b="0" i="0" u="none" strike="noStrike" kern="1200" cap="none" spc="0" normalizeH="0" baseline="0" noProof="0" dirty="0">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 </a:t>
            </a:r>
            <a:r>
              <a:rPr kumimoji="0" lang="ru-KZ" sz="2000" b="0" i="0" u="none" strike="noStrike" kern="1200" cap="none" spc="0" normalizeH="0" baseline="0" noProof="0" dirty="0" err="1">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of</a:t>
            </a:r>
            <a:r>
              <a:rPr kumimoji="0" lang="ru-KZ" sz="2000" b="0" i="0" u="none" strike="noStrike" kern="1200" cap="none" spc="0" normalizeH="0" baseline="0" noProof="0" dirty="0">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 </a:t>
            </a:r>
            <a:r>
              <a:rPr kumimoji="0" lang="ru-KZ" sz="2000" b="0" i="0" u="none" strike="noStrike" kern="1200" cap="none" spc="0" normalizeH="0" baseline="0" noProof="0" dirty="0" err="1">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the</a:t>
            </a:r>
            <a:r>
              <a:rPr kumimoji="0" lang="ru-KZ" sz="2000" b="0" i="0" u="none" strike="noStrike" kern="1200" cap="none" spc="0" normalizeH="0" baseline="0" noProof="0" dirty="0">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 </a:t>
            </a:r>
            <a:r>
              <a:rPr kumimoji="0" lang="ru-KZ" sz="2000" b="0" i="0" u="none" strike="noStrike" kern="1200" cap="none" spc="0" normalizeH="0" baseline="0" noProof="0" dirty="0" err="1">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message</a:t>
            </a:r>
            <a:r>
              <a:rPr kumimoji="0" lang="ru-KZ" sz="2000" b="0" i="0" u="none" strike="noStrike" kern="1200" cap="none" spc="0" normalizeH="0" baseline="0" noProof="0" dirty="0">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 </a:t>
            </a:r>
            <a:r>
              <a:rPr kumimoji="0" lang="ru-KZ" sz="2000" b="0" i="0" u="none" strike="noStrike" kern="1200" cap="none" spc="0" normalizeH="0" baseline="0" noProof="0" dirty="0" err="1">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from</a:t>
            </a:r>
            <a:r>
              <a:rPr kumimoji="0" lang="ru-KZ" sz="2000" b="0" i="0" u="none" strike="noStrike" kern="1200" cap="none" spc="0" normalizeH="0" baseline="0" noProof="0" dirty="0">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 </a:t>
            </a:r>
            <a:r>
              <a:rPr kumimoji="0" lang="ru-KZ" sz="2000" b="0" i="0" u="none" strike="noStrike" kern="1200" cap="none" spc="0" normalizeH="0" baseline="0" noProof="0" dirty="0" err="1">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sender</a:t>
            </a:r>
            <a:r>
              <a:rPr kumimoji="0" lang="ru-KZ" sz="2000" b="0" i="0" u="none" strike="noStrike" kern="1200" cap="none" spc="0" normalizeH="0" baseline="0" noProof="0" dirty="0">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 </a:t>
            </a:r>
            <a:r>
              <a:rPr kumimoji="0" lang="ru-KZ" sz="2000" b="0" i="0" u="none" strike="noStrike" kern="1200" cap="none" spc="0" normalizeH="0" baseline="0" noProof="0" dirty="0" err="1">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to</a:t>
            </a:r>
            <a:r>
              <a:rPr kumimoji="0" lang="ru-KZ" sz="2000" b="0" i="0" u="none" strike="noStrike" kern="1200" cap="none" spc="0" normalizeH="0" baseline="0" noProof="0" dirty="0">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 </a:t>
            </a:r>
            <a:r>
              <a:rPr kumimoji="0" lang="ru-KZ" sz="2000" b="0" i="0" u="none" strike="noStrike" kern="1200" cap="none" spc="0" normalizeH="0" baseline="0" noProof="0" dirty="0" err="1">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recipient</a:t>
            </a:r>
            <a:r>
              <a:rPr kumimoji="0" lang="ru-KZ" sz="2000" b="0" i="0" u="none" strike="noStrike" kern="1200" cap="none" spc="0" normalizeH="0" baseline="0" noProof="0" dirty="0">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 </a:t>
            </a:r>
            <a:r>
              <a:rPr kumimoji="0" lang="ru-KZ" sz="2000" b="0" i="0" u="none" strike="noStrike" kern="1200" cap="none" spc="0" normalizeH="0" baseline="0" noProof="0" dirty="0" err="1">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can</a:t>
            </a:r>
            <a:r>
              <a:rPr kumimoji="0" lang="ru-KZ" sz="2000" b="0" i="0" u="none" strike="noStrike" kern="1200" cap="none" spc="0" normalizeH="0" baseline="0" noProof="0" dirty="0">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 </a:t>
            </a:r>
            <a:r>
              <a:rPr kumimoji="0" lang="ru-KZ" sz="2000" b="0" i="0" u="none" strike="noStrike" kern="1200" cap="none" spc="0" normalizeH="0" baseline="0" noProof="0" dirty="0" err="1">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be</a:t>
            </a:r>
            <a:r>
              <a:rPr kumimoji="0" lang="ru-KZ" sz="2000" b="0" i="0" u="none" strike="noStrike" kern="1200" cap="none" spc="0" normalizeH="0" baseline="0" noProof="0" dirty="0">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 </a:t>
            </a:r>
            <a:r>
              <a:rPr kumimoji="0" lang="ru-KZ" sz="2000" b="0" i="0" u="none" strike="noStrike" kern="1200" cap="none" spc="0" normalizeH="0" baseline="0" noProof="0" dirty="0" err="1">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affected</a:t>
            </a:r>
            <a:r>
              <a:rPr kumimoji="0" lang="ru-KZ" sz="2000" b="0" i="0" u="none" strike="noStrike" kern="1200" cap="none" spc="0" normalizeH="0" baseline="0" noProof="0" dirty="0">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 </a:t>
            </a:r>
            <a:r>
              <a:rPr kumimoji="0" lang="ru-KZ" sz="2000" b="0" i="0" u="none" strike="noStrike" kern="1200" cap="none" spc="0" normalizeH="0" baseline="0" noProof="0" dirty="0" err="1">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by</a:t>
            </a:r>
            <a:r>
              <a:rPr kumimoji="0" lang="ru-KZ" sz="2000" b="0" i="0" u="none" strike="noStrike" kern="1200" cap="none" spc="0" normalizeH="0" baseline="0" noProof="0" dirty="0">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 a </a:t>
            </a:r>
            <a:r>
              <a:rPr kumimoji="0" lang="ru-KZ" sz="2000" b="0" i="0" u="none" strike="noStrike" kern="1200" cap="none" spc="0" normalizeH="0" baseline="0" noProof="0" dirty="0" err="1">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huge</a:t>
            </a:r>
            <a:r>
              <a:rPr kumimoji="0" lang="ru-KZ" sz="2000" b="0" i="0" u="none" strike="noStrike" kern="1200" cap="none" spc="0" normalizeH="0" baseline="0" noProof="0" dirty="0">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 </a:t>
            </a:r>
            <a:r>
              <a:rPr kumimoji="0" lang="ru-KZ" sz="2000" b="0" i="0" u="none" strike="noStrike" kern="1200" cap="none" spc="0" normalizeH="0" baseline="0" noProof="0" dirty="0" err="1">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range</a:t>
            </a:r>
            <a:r>
              <a:rPr kumimoji="0" lang="ru-KZ" sz="2000" b="0" i="0" u="none" strike="noStrike" kern="1200" cap="none" spc="0" normalizeH="0" baseline="0" noProof="0" dirty="0">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 </a:t>
            </a:r>
            <a:r>
              <a:rPr kumimoji="0" lang="ru-KZ" sz="2000" b="0" i="0" u="none" strike="noStrike" kern="1200" cap="none" spc="0" normalizeH="0" baseline="0" noProof="0" dirty="0" err="1">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of</a:t>
            </a:r>
            <a:r>
              <a:rPr kumimoji="0" lang="ru-KZ" sz="2000" b="0" i="0" u="none" strike="noStrike" kern="1200" cap="none" spc="0" normalizeH="0" baseline="0" noProof="0" dirty="0">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 </a:t>
            </a:r>
            <a:r>
              <a:rPr kumimoji="0" lang="ru-KZ" sz="2000" b="0" i="0" u="none" strike="noStrike" kern="1200" cap="none" spc="0" normalizeH="0" baseline="0" noProof="0" dirty="0" err="1">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things</a:t>
            </a:r>
            <a:r>
              <a:rPr kumimoji="0" lang="ru-KZ" sz="2000" b="0" i="0" u="none" strike="noStrike" kern="1200" cap="none" spc="0" normalizeH="0" baseline="0" noProof="0" dirty="0">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 </a:t>
            </a:r>
            <a:r>
              <a:rPr kumimoji="0" lang="ru-KZ" sz="2000" b="0" i="0" u="none" strike="noStrike" kern="1200" cap="none" spc="0" normalizeH="0" baseline="0" noProof="0" dirty="0" err="1">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These</a:t>
            </a:r>
            <a:r>
              <a:rPr kumimoji="0" lang="ru-KZ" sz="2000" b="0" i="0" u="none" strike="noStrike" kern="1200" cap="none" spc="0" normalizeH="0" baseline="0" noProof="0" dirty="0">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 </a:t>
            </a:r>
            <a:r>
              <a:rPr kumimoji="0" lang="ru-KZ" sz="2000" b="0" i="0" u="none" strike="noStrike" kern="1200" cap="none" spc="0" normalizeH="0" baseline="0" noProof="0" dirty="0" err="1">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include</a:t>
            </a:r>
            <a:r>
              <a:rPr kumimoji="0" lang="ru-KZ" sz="2000" b="0" i="0" u="none" strike="noStrike" kern="1200" cap="none" spc="0" normalizeH="0" baseline="0" noProof="0" dirty="0">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 </a:t>
            </a:r>
            <a:r>
              <a:rPr kumimoji="0" lang="ru-KZ" sz="2000" b="0" i="0" u="none" strike="noStrike" kern="1200" cap="none" spc="0" normalizeH="0" baseline="0" noProof="0" dirty="0" err="1">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our</a:t>
            </a:r>
            <a:r>
              <a:rPr kumimoji="0" lang="ru-KZ" sz="2000" b="0" i="0" u="none" strike="noStrike" kern="1200" cap="none" spc="0" normalizeH="0" baseline="0" noProof="0" dirty="0">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 </a:t>
            </a:r>
            <a:r>
              <a:rPr kumimoji="0" lang="ru-KZ" sz="2000" b="0" i="0" u="none" strike="noStrike" kern="1200" cap="none" spc="0" normalizeH="0" baseline="0" noProof="0" dirty="0" err="1">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emotions</a:t>
            </a:r>
            <a:r>
              <a:rPr kumimoji="0" lang="ru-KZ" sz="2000" b="0" i="0" u="none" strike="noStrike" kern="1200" cap="none" spc="0" normalizeH="0" baseline="0" noProof="0" dirty="0">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 </a:t>
            </a:r>
            <a:r>
              <a:rPr kumimoji="0" lang="ru-KZ" sz="2000" b="0" i="0" u="none" strike="noStrike" kern="1200" cap="none" spc="0" normalizeH="0" baseline="0" noProof="0" dirty="0" err="1">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the</a:t>
            </a:r>
            <a:r>
              <a:rPr kumimoji="0" lang="ru-KZ" sz="2000" b="0" i="0" u="none" strike="noStrike" kern="1200" cap="none" spc="0" normalizeH="0" baseline="0" noProof="0" dirty="0">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 </a:t>
            </a:r>
            <a:r>
              <a:rPr kumimoji="0" lang="ru-KZ" sz="2000" b="0" i="0" u="none" strike="noStrike" kern="1200" cap="none" spc="0" normalizeH="0" baseline="0" noProof="0" dirty="0" err="1">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cultural</a:t>
            </a:r>
            <a:r>
              <a:rPr kumimoji="0" lang="ru-KZ" sz="2000" b="0" i="0" u="none" strike="noStrike" kern="1200" cap="none" spc="0" normalizeH="0" baseline="0" noProof="0" dirty="0">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 </a:t>
            </a:r>
            <a:r>
              <a:rPr kumimoji="0" lang="ru-KZ" sz="2000" b="0" i="0" u="none" strike="noStrike" kern="1200" cap="none" spc="0" normalizeH="0" baseline="0" noProof="0" dirty="0" err="1">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situation</a:t>
            </a:r>
            <a:r>
              <a:rPr kumimoji="0" lang="ru-KZ" sz="2000" b="0" i="0" u="none" strike="noStrike" kern="1200" cap="none" spc="0" normalizeH="0" baseline="0" noProof="0" dirty="0">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 </a:t>
            </a:r>
            <a:r>
              <a:rPr kumimoji="0" lang="ru-KZ" sz="2000" b="0" i="0" u="none" strike="noStrike" kern="1200" cap="none" spc="0" normalizeH="0" baseline="0" noProof="0" dirty="0" err="1">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the</a:t>
            </a:r>
            <a:r>
              <a:rPr kumimoji="0" lang="ru-KZ" sz="2000" b="0" i="0" u="none" strike="noStrike" kern="1200" cap="none" spc="0" normalizeH="0" baseline="0" noProof="0" dirty="0">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 </a:t>
            </a:r>
            <a:r>
              <a:rPr kumimoji="0" lang="ru-KZ" sz="2000" b="0" i="0" u="none" strike="noStrike" kern="1200" cap="none" spc="0" normalizeH="0" baseline="0" noProof="0" dirty="0" err="1">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medium</a:t>
            </a:r>
            <a:r>
              <a:rPr kumimoji="0" lang="ru-KZ" sz="2000" b="0" i="0" u="none" strike="noStrike" kern="1200" cap="none" spc="0" normalizeH="0" baseline="0" noProof="0" dirty="0">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 </a:t>
            </a:r>
            <a:r>
              <a:rPr kumimoji="0" lang="ru-KZ" sz="2000" b="0" i="0" u="none" strike="noStrike" kern="1200" cap="none" spc="0" normalizeH="0" baseline="0" noProof="0" dirty="0" err="1">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used</a:t>
            </a:r>
            <a:r>
              <a:rPr kumimoji="0" lang="ru-KZ" sz="2000" b="0" i="0" u="none" strike="noStrike" kern="1200" cap="none" spc="0" normalizeH="0" baseline="0" noProof="0" dirty="0">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 </a:t>
            </a:r>
            <a:r>
              <a:rPr kumimoji="0" lang="ru-KZ" sz="2000" b="0" i="0" u="none" strike="noStrike" kern="1200" cap="none" spc="0" normalizeH="0" baseline="0" noProof="0" dirty="0" err="1">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to</a:t>
            </a:r>
            <a:r>
              <a:rPr kumimoji="0" lang="ru-KZ" sz="2000" b="0" i="0" u="none" strike="noStrike" kern="1200" cap="none" spc="0" normalizeH="0" baseline="0" noProof="0" dirty="0">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 </a:t>
            </a:r>
            <a:r>
              <a:rPr kumimoji="0" lang="ru-KZ" sz="2000" b="0" i="0" u="none" strike="noStrike" kern="1200" cap="none" spc="0" normalizeH="0" baseline="0" noProof="0" dirty="0" err="1">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communicate</a:t>
            </a:r>
            <a:r>
              <a:rPr kumimoji="0" lang="ru-KZ" sz="2000" b="0" i="0" u="none" strike="noStrike" kern="1200" cap="none" spc="0" normalizeH="0" baseline="0" noProof="0" dirty="0">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 </a:t>
            </a:r>
            <a:r>
              <a:rPr kumimoji="0" lang="ru-KZ" sz="2000" b="0" i="0" u="none" strike="noStrike" kern="1200" cap="none" spc="0" normalizeH="0" baseline="0" noProof="0" dirty="0" err="1">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and</a:t>
            </a:r>
            <a:r>
              <a:rPr kumimoji="0" lang="ru-KZ" sz="2000" b="0" i="0" u="none" strike="noStrike" kern="1200" cap="none" spc="0" normalizeH="0" baseline="0" noProof="0" dirty="0">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 </a:t>
            </a:r>
            <a:r>
              <a:rPr kumimoji="0" lang="ru-KZ" sz="2000" b="0" i="0" u="none" strike="noStrike" kern="1200" cap="none" spc="0" normalizeH="0" baseline="0" noProof="0" dirty="0" err="1">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even</a:t>
            </a:r>
            <a:r>
              <a:rPr kumimoji="0" lang="ru-KZ" sz="2000" b="0" i="0" u="none" strike="noStrike" kern="1200" cap="none" spc="0" normalizeH="0" baseline="0" noProof="0" dirty="0">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 </a:t>
            </a:r>
            <a:r>
              <a:rPr kumimoji="0" lang="ru-KZ" sz="2000" b="0" i="0" u="none" strike="noStrike" kern="1200" cap="none" spc="0" normalizeH="0" baseline="0" noProof="0" dirty="0" err="1">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our</a:t>
            </a:r>
            <a:r>
              <a:rPr kumimoji="0" lang="ru-KZ" sz="2000" b="0" i="0" u="none" strike="noStrike" kern="1200" cap="none" spc="0" normalizeH="0" baseline="0" noProof="0" dirty="0">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 </a:t>
            </a:r>
            <a:r>
              <a:rPr kumimoji="0" lang="ru-KZ" sz="2000" b="0" i="0" u="none" strike="noStrike" kern="1200" cap="none" spc="0" normalizeH="0" baseline="0" noProof="0" dirty="0" err="1">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location</a:t>
            </a:r>
            <a:r>
              <a:rPr kumimoji="0" lang="ru-KZ" sz="2000" b="0" i="0" u="none" strike="noStrike" kern="1200" cap="none" spc="0" normalizeH="0" baseline="0" noProof="0" dirty="0">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 The </a:t>
            </a:r>
            <a:r>
              <a:rPr kumimoji="0" lang="ru-KZ" sz="2000" b="0" i="0" u="none" strike="noStrike" kern="1200" cap="none" spc="0" normalizeH="0" baseline="0" noProof="0" dirty="0" err="1">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complexity</a:t>
            </a:r>
            <a:r>
              <a:rPr kumimoji="0" lang="ru-KZ" sz="2000" b="0" i="0" u="none" strike="noStrike" kern="1200" cap="none" spc="0" normalizeH="0" baseline="0" noProof="0" dirty="0">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 </a:t>
            </a:r>
            <a:r>
              <a:rPr kumimoji="0" lang="ru-KZ" sz="2000" b="0" i="0" u="none" strike="noStrike" kern="1200" cap="none" spc="0" normalizeH="0" baseline="0" noProof="0" dirty="0" err="1">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is</a:t>
            </a:r>
            <a:r>
              <a:rPr kumimoji="0" lang="ru-KZ" sz="2000" b="0" i="0" u="none" strike="noStrike" kern="1200" cap="none" spc="0" normalizeH="0" baseline="0" noProof="0" dirty="0">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 </a:t>
            </a:r>
            <a:r>
              <a:rPr kumimoji="0" lang="ru-KZ" sz="2000" b="0" i="0" u="none" strike="noStrike" kern="1200" cap="none" spc="0" normalizeH="0" baseline="0" noProof="0" dirty="0" err="1">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why</a:t>
            </a:r>
            <a:r>
              <a:rPr kumimoji="0" lang="ru-KZ" sz="2000" b="0" i="0" u="none" strike="noStrike" kern="1200" cap="none" spc="0" normalizeH="0" baseline="0" noProof="0" dirty="0">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 </a:t>
            </a:r>
            <a:r>
              <a:rPr kumimoji="0" lang="ru-KZ" sz="2000" b="0" i="0" u="none" strike="noStrike" kern="1200" cap="none" spc="0" normalizeH="0" baseline="0" noProof="0" dirty="0" err="1">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good</a:t>
            </a:r>
            <a:r>
              <a:rPr kumimoji="0" lang="ru-KZ" sz="2000" b="0" i="0" u="none" strike="noStrike" kern="1200" cap="none" spc="0" normalizeH="0" baseline="0" noProof="0" dirty="0">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 </a:t>
            </a:r>
            <a:r>
              <a:rPr kumimoji="0" lang="ru-KZ" sz="2000" b="0" i="0" u="none" strike="noStrike" kern="1200" cap="none" spc="0" normalizeH="0" baseline="0" noProof="0" dirty="0" err="1">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communication</a:t>
            </a:r>
            <a:r>
              <a:rPr kumimoji="0" lang="ru-KZ" sz="2000" b="0" i="0" u="none" strike="noStrike" kern="1200" cap="none" spc="0" normalizeH="0" baseline="0" noProof="0" dirty="0">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 </a:t>
            </a:r>
            <a:r>
              <a:rPr kumimoji="0" lang="ru-KZ" sz="2000" b="0" i="0" u="none" strike="noStrike" kern="1200" cap="none" spc="0" normalizeH="0" baseline="0" noProof="0" dirty="0" err="1">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skills</a:t>
            </a:r>
            <a:r>
              <a:rPr kumimoji="0" lang="ru-KZ" sz="2000" b="0" i="0" u="none" strike="noStrike" kern="1200" cap="none" spc="0" normalizeH="0" baseline="0" noProof="0" dirty="0">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 </a:t>
            </a:r>
            <a:r>
              <a:rPr kumimoji="0" lang="ru-KZ" sz="2000" b="0" i="0" u="none" strike="noStrike" kern="1200" cap="none" spc="0" normalizeH="0" baseline="0" noProof="0" dirty="0" err="1">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are</a:t>
            </a:r>
            <a:r>
              <a:rPr kumimoji="0" lang="ru-KZ" sz="2000" b="0" i="0" u="none" strike="noStrike" kern="1200" cap="none" spc="0" normalizeH="0" baseline="0" noProof="0" dirty="0">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 </a:t>
            </a:r>
            <a:r>
              <a:rPr kumimoji="0" lang="ru-KZ" sz="2000" b="0" i="0" u="none" strike="noStrike" kern="1200" cap="none" spc="0" normalizeH="0" baseline="0" noProof="0" dirty="0" err="1">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considered</a:t>
            </a:r>
            <a:r>
              <a:rPr kumimoji="0" lang="ru-KZ" sz="2000" b="0" i="0" u="none" strike="noStrike" kern="1200" cap="none" spc="0" normalizeH="0" baseline="0" noProof="0" dirty="0">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 </a:t>
            </a:r>
            <a:r>
              <a:rPr kumimoji="0" lang="ru-KZ" sz="2000" b="0" i="0" u="none" strike="noStrike" kern="1200" cap="none" spc="0" normalizeH="0" baseline="0" noProof="0" dirty="0" err="1">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so</a:t>
            </a:r>
            <a:r>
              <a:rPr kumimoji="0" lang="ru-KZ" sz="2000" b="0" i="0" u="none" strike="noStrike" kern="1200" cap="none" spc="0" normalizeH="0" baseline="0" noProof="0" dirty="0">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 </a:t>
            </a:r>
            <a:r>
              <a:rPr kumimoji="0" lang="ru-KZ" sz="2000" b="0" i="0" u="none" strike="noStrike" kern="1200" cap="none" spc="0" normalizeH="0" baseline="0" noProof="0" dirty="0" err="1">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desirable</a:t>
            </a:r>
            <a:r>
              <a:rPr kumimoji="0" lang="ru-KZ" sz="2000" b="0" i="0" u="none" strike="noStrike" kern="1200" cap="none" spc="0" normalizeH="0" baseline="0" noProof="0" dirty="0">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 </a:t>
            </a:r>
            <a:r>
              <a:rPr kumimoji="0" lang="ru-KZ" sz="2000" b="0" i="0" u="none" strike="noStrike" kern="1200" cap="none" spc="0" normalizeH="0" baseline="0" noProof="0" dirty="0" err="1">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by</a:t>
            </a:r>
            <a:r>
              <a:rPr kumimoji="0" lang="ru-KZ" sz="2000" b="0" i="0" u="none" strike="noStrike" kern="1200" cap="none" spc="0" normalizeH="0" baseline="0" noProof="0" dirty="0">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 </a:t>
            </a:r>
            <a:r>
              <a:rPr kumimoji="0" lang="ru-KZ" sz="2000" b="0" i="0" u="none" strike="noStrike" kern="1200" cap="none" spc="0" normalizeH="0" baseline="0" noProof="0" dirty="0" err="1">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employers</a:t>
            </a:r>
            <a:r>
              <a:rPr kumimoji="0" lang="ru-KZ" sz="2000" b="0" i="0" u="none" strike="noStrike" kern="1200" cap="none" spc="0" normalizeH="0" baseline="0" noProof="0" dirty="0">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 </a:t>
            </a:r>
            <a:r>
              <a:rPr kumimoji="0" lang="ru-KZ" sz="2000" b="0" i="0" u="none" strike="noStrike" kern="1200" cap="none" spc="0" normalizeH="0" baseline="0" noProof="0" dirty="0" err="1">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around</a:t>
            </a:r>
            <a:r>
              <a:rPr kumimoji="0" lang="ru-KZ" sz="2000" b="0" i="0" u="none" strike="noStrike" kern="1200" cap="none" spc="0" normalizeH="0" baseline="0" noProof="0" dirty="0">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 </a:t>
            </a:r>
            <a:r>
              <a:rPr kumimoji="0" lang="ru-KZ" sz="2000" b="0" i="0" u="none" strike="noStrike" kern="1200" cap="none" spc="0" normalizeH="0" baseline="0" noProof="0" dirty="0" err="1">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the</a:t>
            </a:r>
            <a:r>
              <a:rPr kumimoji="0" lang="ru-KZ" sz="2000" b="0" i="0" u="none" strike="noStrike" kern="1200" cap="none" spc="0" normalizeH="0" baseline="0" noProof="0" dirty="0">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 </a:t>
            </a:r>
            <a:r>
              <a:rPr kumimoji="0" lang="ru-KZ" sz="2000" b="0" i="0" u="none" strike="noStrike" kern="1200" cap="none" spc="0" normalizeH="0" baseline="0" noProof="0" dirty="0" err="1">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world</a:t>
            </a:r>
            <a:r>
              <a:rPr kumimoji="0" lang="ru-KZ" sz="2000" b="0" i="0" u="none" strike="noStrike" kern="1200" cap="none" spc="0" normalizeH="0" baseline="0" noProof="0" dirty="0">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 </a:t>
            </a:r>
            <a:r>
              <a:rPr kumimoji="0" lang="ru-KZ" sz="2000" b="0" i="0" u="none" strike="noStrike" kern="1200" cap="none" spc="0" normalizeH="0" baseline="0" noProof="0" dirty="0" err="1">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accurate</a:t>
            </a:r>
            <a:r>
              <a:rPr kumimoji="0" lang="ru-KZ" sz="2000" b="0" i="0" u="none" strike="noStrike" kern="1200" cap="none" spc="0" normalizeH="0" baseline="0" noProof="0" dirty="0">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 </a:t>
            </a:r>
            <a:r>
              <a:rPr kumimoji="0" lang="ru-KZ" sz="2000" b="0" i="0" u="none" strike="noStrike" kern="1200" cap="none" spc="0" normalizeH="0" baseline="0" noProof="0" dirty="0" err="1">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effective</a:t>
            </a:r>
            <a:r>
              <a:rPr kumimoji="0" lang="ru-KZ" sz="2000" b="0" i="0" u="none" strike="noStrike" kern="1200" cap="none" spc="0" normalizeH="0" baseline="0" noProof="0" dirty="0">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 </a:t>
            </a:r>
            <a:r>
              <a:rPr kumimoji="0" lang="ru-KZ" sz="2000" b="0" i="0" u="none" strike="noStrike" kern="1200" cap="none" spc="0" normalizeH="0" baseline="0" noProof="0" dirty="0" err="1">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and</a:t>
            </a:r>
            <a:r>
              <a:rPr kumimoji="0" lang="ru-KZ" sz="2000" b="0" i="0" u="none" strike="noStrike" kern="1200" cap="none" spc="0" normalizeH="0" baseline="0" noProof="0" dirty="0">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 </a:t>
            </a:r>
            <a:r>
              <a:rPr kumimoji="0" lang="ru-KZ" sz="2000" b="0" i="0" u="none" strike="noStrike" kern="1200" cap="none" spc="0" normalizeH="0" baseline="0" noProof="0" dirty="0" err="1">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unambiguous</a:t>
            </a:r>
            <a:r>
              <a:rPr kumimoji="0" lang="ru-KZ" sz="2000" b="0" i="0" u="none" strike="noStrike" kern="1200" cap="none" spc="0" normalizeH="0" baseline="0" noProof="0" dirty="0">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 </a:t>
            </a:r>
            <a:r>
              <a:rPr kumimoji="0" lang="ru-KZ" sz="2000" b="0" i="0" u="none" strike="noStrike" kern="1200" cap="none" spc="0" normalizeH="0" baseline="0" noProof="0" dirty="0" err="1">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communication</a:t>
            </a:r>
            <a:r>
              <a:rPr kumimoji="0" lang="ru-KZ" sz="2000" b="0" i="0" u="none" strike="noStrike" kern="1200" cap="none" spc="0" normalizeH="0" baseline="0" noProof="0" dirty="0">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 </a:t>
            </a:r>
            <a:r>
              <a:rPr kumimoji="0" lang="ru-KZ" sz="2000" b="0" i="0" u="none" strike="noStrike" kern="1200" cap="none" spc="0" normalizeH="0" baseline="0" noProof="0" dirty="0" err="1">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is</a:t>
            </a:r>
            <a:r>
              <a:rPr kumimoji="0" lang="ru-KZ" sz="2000" b="0" i="0" u="none" strike="noStrike" kern="1200" cap="none" spc="0" normalizeH="0" baseline="0" noProof="0" dirty="0">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 </a:t>
            </a:r>
            <a:r>
              <a:rPr kumimoji="0" lang="ru-KZ" sz="2000" b="0" i="0" u="none" strike="noStrike" kern="1200" cap="none" spc="0" normalizeH="0" baseline="0" noProof="0" dirty="0" err="1">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actually</a:t>
            </a:r>
            <a:r>
              <a:rPr kumimoji="0" lang="ru-KZ" sz="2000" b="0" i="0" u="none" strike="noStrike" kern="1200" cap="none" spc="0" normalizeH="0" baseline="0" noProof="0" dirty="0">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 </a:t>
            </a:r>
            <a:r>
              <a:rPr kumimoji="0" lang="ru-KZ" sz="2000" b="0" i="0" u="none" strike="noStrike" kern="1200" cap="none" spc="0" normalizeH="0" baseline="0" noProof="0" dirty="0" err="1">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extremely</a:t>
            </a:r>
            <a:r>
              <a:rPr kumimoji="0" lang="ru-KZ" sz="2000" b="0" i="0" u="none" strike="noStrike" kern="1200" cap="none" spc="0" normalizeH="0" baseline="0" noProof="0" dirty="0">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 </a:t>
            </a:r>
            <a:r>
              <a:rPr kumimoji="0" lang="ru-KZ" sz="2000" b="0" i="0" u="none" strike="noStrike" kern="1200" cap="none" spc="0" normalizeH="0" baseline="0" noProof="0" dirty="0" err="1">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hard</a:t>
            </a:r>
            <a:r>
              <a:rPr kumimoji="0" lang="ru-KZ" sz="2000" b="0" i="0" u="none" strike="noStrike" kern="1200" cap="none" spc="0" normalizeH="0" baseline="0" noProof="0" dirty="0">
                <a:ln>
                  <a:noFill/>
                </a:ln>
                <a:solidFill>
                  <a:srgbClr val="333333"/>
                </a:solidFill>
                <a:effectLst/>
                <a:uLnTx/>
                <a:uFillTx/>
                <a:latin typeface="Arial" panose="020B0604020202020204" pitchFamily="34" charset="0"/>
                <a:ea typeface="Calibri" panose="020F0502020204030204" pitchFamily="34" charset="0"/>
                <a:cs typeface="Times New Roman" panose="02020603050405020304" pitchFamily="18" charset="0"/>
              </a:rPr>
              <a:t>.</a:t>
            </a:r>
            <a:br>
              <a:rPr kumimoji="0" lang="ru-KZ" sz="2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Times New Roman" panose="02020603050405020304" pitchFamily="18" charset="0"/>
              </a:rPr>
            </a:br>
            <a:endParaRPr lang="ru-KZ" sz="2000" dirty="0"/>
          </a:p>
        </p:txBody>
      </p:sp>
      <p:pic>
        <p:nvPicPr>
          <p:cNvPr id="5" name="Объект 3" descr="Types of Nonverbal Communication (Explained with Examples)">
            <a:extLst>
              <a:ext uri="{FF2B5EF4-FFF2-40B4-BE49-F238E27FC236}">
                <a16:creationId xmlns:a16="http://schemas.microsoft.com/office/drawing/2014/main" id="{62650E63-6B3E-4339-A280-D4A78DAAE886}"/>
              </a:ext>
            </a:extLst>
          </p:cNvPr>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831977" y="1864311"/>
            <a:ext cx="7146523" cy="4628564"/>
          </a:xfrm>
          <a:prstGeom prst="rect">
            <a:avLst/>
          </a:prstGeom>
          <a:noFill/>
          <a:ln>
            <a:noFill/>
          </a:ln>
        </p:spPr>
      </p:pic>
    </p:spTree>
    <p:extLst>
      <p:ext uri="{BB962C8B-B14F-4D97-AF65-F5344CB8AC3E}">
        <p14:creationId xmlns:p14="http://schemas.microsoft.com/office/powerpoint/2010/main" val="28109261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A4B5454-C9BE-43EF-A041-6783D6C8B1F9}"/>
              </a:ext>
            </a:extLst>
          </p:cNvPr>
          <p:cNvSpPr>
            <a:spLocks noGrp="1"/>
          </p:cNvSpPr>
          <p:nvPr>
            <p:ph type="title"/>
          </p:nvPr>
        </p:nvSpPr>
        <p:spPr>
          <a:xfrm>
            <a:off x="838200" y="365124"/>
            <a:ext cx="10515600" cy="1176031"/>
          </a:xfrm>
        </p:spPr>
        <p:txBody>
          <a:bodyPr>
            <a:normAutofit fontScale="90000"/>
          </a:bodyPr>
          <a:lstStyle/>
          <a:p>
            <a:pPr algn="ctr"/>
            <a:r>
              <a:rPr lang="en-US" b="0" i="0" dirty="0">
                <a:solidFill>
                  <a:srgbClr val="000000"/>
                </a:solidFill>
                <a:effectLst/>
                <a:latin typeface="Arial" panose="020B0604020202020204" pitchFamily="34" charset="0"/>
              </a:rPr>
              <a:t>Defining Communication</a:t>
            </a:r>
            <a:br>
              <a:rPr lang="en-US" b="0" i="0" dirty="0">
                <a:solidFill>
                  <a:srgbClr val="000000"/>
                </a:solidFill>
                <a:effectLst/>
                <a:latin typeface="Arial" panose="020B0604020202020204" pitchFamily="34" charset="0"/>
              </a:rPr>
            </a:br>
            <a:endParaRPr lang="ru-KZ" dirty="0"/>
          </a:p>
        </p:txBody>
      </p:sp>
      <p:sp>
        <p:nvSpPr>
          <p:cNvPr id="3" name="Объект 2">
            <a:extLst>
              <a:ext uri="{FF2B5EF4-FFF2-40B4-BE49-F238E27FC236}">
                <a16:creationId xmlns:a16="http://schemas.microsoft.com/office/drawing/2014/main" id="{493C5644-4D97-4660-8158-29BA83454A32}"/>
              </a:ext>
            </a:extLst>
          </p:cNvPr>
          <p:cNvSpPr>
            <a:spLocks noGrp="1"/>
          </p:cNvSpPr>
          <p:nvPr>
            <p:ph idx="1"/>
          </p:nvPr>
        </p:nvSpPr>
        <p:spPr>
          <a:xfrm>
            <a:off x="838200" y="1541155"/>
            <a:ext cx="10515600" cy="4635807"/>
          </a:xfrm>
        </p:spPr>
        <p:txBody>
          <a:bodyPr>
            <a:normAutofit/>
          </a:bodyPr>
          <a:lstStyle/>
          <a:p>
            <a:pPr marL="0" indent="0" algn="l">
              <a:buNone/>
            </a:pPr>
            <a:r>
              <a:rPr lang="en-US" sz="1900" b="1" i="0" dirty="0">
                <a:solidFill>
                  <a:srgbClr val="2A2A2A"/>
                </a:solidFill>
                <a:effectLst/>
                <a:latin typeface="Arial" panose="020B0604020202020204" pitchFamily="34" charset="0"/>
                <a:cs typeface="Arial" panose="020B0604020202020204" pitchFamily="34" charset="0"/>
              </a:rPr>
              <a:t>A communication therefore has three parts: the sender, the message, and the recipient.</a:t>
            </a:r>
          </a:p>
          <a:p>
            <a:pPr algn="l"/>
            <a:r>
              <a:rPr lang="en-US" sz="1900" b="0" i="0" dirty="0">
                <a:solidFill>
                  <a:srgbClr val="2A2A2A"/>
                </a:solidFill>
                <a:effectLst/>
                <a:latin typeface="Arial" panose="020B0604020202020204" pitchFamily="34" charset="0"/>
                <a:cs typeface="Arial" panose="020B0604020202020204" pitchFamily="34" charset="0"/>
              </a:rPr>
              <a:t>The sender ‘encodes’ the message, usually in a mixture of words and non-verbal communication. It is transmitted in some way (for example, in speech or writing), and the recipient ‘decodes’ it.</a:t>
            </a:r>
          </a:p>
          <a:p>
            <a:pPr algn="l"/>
            <a:r>
              <a:rPr lang="en-US" sz="1900" b="0" i="0" dirty="0">
                <a:solidFill>
                  <a:srgbClr val="2A2A2A"/>
                </a:solidFill>
                <a:effectLst/>
                <a:latin typeface="Arial" panose="020B0604020202020204" pitchFamily="34" charset="0"/>
                <a:cs typeface="Arial" panose="020B0604020202020204" pitchFamily="34" charset="0"/>
              </a:rPr>
              <a:t>Of course, there may be more than one recipient, and the complexity of communication means that each one may receive a slightly different message. Two people may read very different things into the choice of words and/or body language. It is also possible that neither of them will have quite the same understanding as the sender.</a:t>
            </a:r>
          </a:p>
          <a:p>
            <a:pPr algn="l"/>
            <a:r>
              <a:rPr lang="en-US" sz="1900" b="0" i="0" dirty="0">
                <a:solidFill>
                  <a:srgbClr val="2A2A2A"/>
                </a:solidFill>
                <a:effectLst/>
                <a:latin typeface="Arial" panose="020B0604020202020204" pitchFamily="34" charset="0"/>
                <a:cs typeface="Arial" panose="020B0604020202020204" pitchFamily="34" charset="0"/>
              </a:rPr>
              <a:t>In face-to-face communication, the roles of the sender and recipient are not distinct. The two roles will pass back and forwards between two people talking. Both parties communicate with each other, even if in very subtle ways such as through eye-contact (or lack of) and general body language. In written communication, however, the sender and recipient are more distinct.</a:t>
            </a:r>
          </a:p>
          <a:p>
            <a:endParaRPr lang="ru-KZ" dirty="0"/>
          </a:p>
        </p:txBody>
      </p:sp>
    </p:spTree>
    <p:extLst>
      <p:ext uri="{BB962C8B-B14F-4D97-AF65-F5344CB8AC3E}">
        <p14:creationId xmlns:p14="http://schemas.microsoft.com/office/powerpoint/2010/main" val="23342765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14D1BC2-8A78-4EDC-B127-1C410DE26600}"/>
              </a:ext>
            </a:extLst>
          </p:cNvPr>
          <p:cNvSpPr>
            <a:spLocks noGrp="1"/>
          </p:cNvSpPr>
          <p:nvPr>
            <p:ph type="title"/>
          </p:nvPr>
        </p:nvSpPr>
        <p:spPr>
          <a:xfrm>
            <a:off x="838200" y="365126"/>
            <a:ext cx="10515600" cy="1321632"/>
          </a:xfrm>
        </p:spPr>
        <p:txBody>
          <a:bodyPr/>
          <a:lstStyle/>
          <a:p>
            <a:pPr algn="ctr"/>
            <a:r>
              <a:rPr lang="en-US" b="0" i="0" dirty="0">
                <a:solidFill>
                  <a:srgbClr val="2A2A2A"/>
                </a:solidFill>
                <a:effectLst/>
                <a:latin typeface="Arial" panose="020B0604020202020204" pitchFamily="34" charset="0"/>
              </a:rPr>
              <a:t>Categories of Communication</a:t>
            </a:r>
            <a:br>
              <a:rPr lang="en-US" b="0" i="0" dirty="0">
                <a:solidFill>
                  <a:srgbClr val="2A2A2A"/>
                </a:solidFill>
                <a:effectLst/>
                <a:latin typeface="Arial" panose="020B0604020202020204" pitchFamily="34" charset="0"/>
              </a:rPr>
            </a:br>
            <a:endParaRPr lang="ru-KZ" dirty="0"/>
          </a:p>
        </p:txBody>
      </p:sp>
      <p:sp>
        <p:nvSpPr>
          <p:cNvPr id="3" name="Объект 2">
            <a:extLst>
              <a:ext uri="{FF2B5EF4-FFF2-40B4-BE49-F238E27FC236}">
                <a16:creationId xmlns:a16="http://schemas.microsoft.com/office/drawing/2014/main" id="{51278715-8677-4102-9918-5F3E1705A742}"/>
              </a:ext>
            </a:extLst>
          </p:cNvPr>
          <p:cNvSpPr>
            <a:spLocks noGrp="1"/>
          </p:cNvSpPr>
          <p:nvPr>
            <p:ph idx="1"/>
          </p:nvPr>
        </p:nvSpPr>
        <p:spPr/>
        <p:txBody>
          <a:bodyPr>
            <a:normAutofit fontScale="62500" lnSpcReduction="20000"/>
          </a:bodyPr>
          <a:lstStyle/>
          <a:p>
            <a:pPr marL="0" indent="0" algn="just">
              <a:buNone/>
            </a:pPr>
            <a:r>
              <a:rPr lang="en-US" b="1" i="0" dirty="0">
                <a:solidFill>
                  <a:srgbClr val="2A2A2A"/>
                </a:solidFill>
                <a:effectLst/>
                <a:latin typeface="Arial" panose="020B0604020202020204" pitchFamily="34" charset="0"/>
                <a:cs typeface="Arial" panose="020B0604020202020204" pitchFamily="34" charset="0"/>
              </a:rPr>
              <a:t>There are a wide range of ways in which we communicate and more than one may be occurring at any given time.</a:t>
            </a:r>
          </a:p>
          <a:p>
            <a:pPr marL="0" indent="0" algn="just">
              <a:buNone/>
            </a:pPr>
            <a:endParaRPr lang="en-US" b="0" i="0" dirty="0">
              <a:solidFill>
                <a:srgbClr val="2A2A2A"/>
              </a:solidFill>
              <a:effectLst/>
              <a:latin typeface="Arial" panose="020B0604020202020204" pitchFamily="34" charset="0"/>
              <a:cs typeface="Arial" panose="020B0604020202020204" pitchFamily="34" charset="0"/>
            </a:endParaRPr>
          </a:p>
          <a:p>
            <a:pPr marL="0" indent="0" algn="just">
              <a:buNone/>
            </a:pPr>
            <a:r>
              <a:rPr lang="en-US" b="0" i="0" dirty="0">
                <a:solidFill>
                  <a:srgbClr val="2A2A2A"/>
                </a:solidFill>
                <a:effectLst/>
                <a:latin typeface="Arial" panose="020B0604020202020204" pitchFamily="34" charset="0"/>
                <a:cs typeface="Arial" panose="020B0604020202020204" pitchFamily="34" charset="0"/>
              </a:rPr>
              <a:t>The different categories of communication include:</a:t>
            </a:r>
          </a:p>
          <a:p>
            <a:pPr algn="just">
              <a:buFont typeface="Arial" panose="020B0604020202020204" pitchFamily="34" charset="0"/>
              <a:buChar char="•"/>
            </a:pPr>
            <a:r>
              <a:rPr lang="en-US" b="1" i="0" dirty="0">
                <a:solidFill>
                  <a:srgbClr val="2A2A2A"/>
                </a:solidFill>
                <a:effectLst/>
                <a:latin typeface="Arial" panose="020B0604020202020204" pitchFamily="34" charset="0"/>
                <a:cs typeface="Arial" panose="020B0604020202020204" pitchFamily="34" charset="0"/>
              </a:rPr>
              <a:t>Spoken or </a:t>
            </a:r>
            <a:r>
              <a:rPr lang="en-US" b="1" i="0" dirty="0">
                <a:solidFill>
                  <a:srgbClr val="022E61"/>
                </a:solidFill>
                <a:effectLst/>
                <a:latin typeface="Arial" panose="020B0604020202020204" pitchFamily="34" charset="0"/>
                <a:cs typeface="Arial" panose="020B0604020202020204" pitchFamily="34" charset="0"/>
              </a:rPr>
              <a:t>Verbal Communication</a:t>
            </a:r>
            <a:r>
              <a:rPr lang="en-US" b="0" i="0" dirty="0">
                <a:solidFill>
                  <a:srgbClr val="2A2A2A"/>
                </a:solidFill>
                <a:effectLst/>
                <a:latin typeface="Arial" panose="020B0604020202020204" pitchFamily="34" charset="0"/>
                <a:cs typeface="Arial" panose="020B0604020202020204" pitchFamily="34" charset="0"/>
              </a:rPr>
              <a:t>, which includes face-to-face, telephone, radio or television and other media.</a:t>
            </a:r>
          </a:p>
          <a:p>
            <a:pPr algn="just">
              <a:buFont typeface="Arial" panose="020B0604020202020204" pitchFamily="34" charset="0"/>
              <a:buChar char="•"/>
            </a:pPr>
            <a:r>
              <a:rPr lang="en-US" b="1" i="0" dirty="0">
                <a:solidFill>
                  <a:srgbClr val="022E61"/>
                </a:solidFill>
                <a:effectLst/>
                <a:latin typeface="Arial" panose="020B0604020202020204" pitchFamily="34" charset="0"/>
                <a:cs typeface="Arial" panose="020B0604020202020204" pitchFamily="34" charset="0"/>
              </a:rPr>
              <a:t>Non-Verbal</a:t>
            </a:r>
            <a:r>
              <a:rPr lang="en-US" b="1" i="0" u="sng" dirty="0">
                <a:solidFill>
                  <a:srgbClr val="022E61"/>
                </a:solidFill>
                <a:effectLst/>
                <a:latin typeface="Arial" panose="020B0604020202020204" pitchFamily="34" charset="0"/>
                <a:cs typeface="Arial" panose="020B0604020202020204" pitchFamily="34" charset="0"/>
              </a:rPr>
              <a:t> </a:t>
            </a:r>
            <a:r>
              <a:rPr lang="en-US" b="1" i="0" dirty="0">
                <a:solidFill>
                  <a:srgbClr val="022E61"/>
                </a:solidFill>
                <a:effectLst/>
                <a:latin typeface="Arial" panose="020B0604020202020204" pitchFamily="34" charset="0"/>
                <a:cs typeface="Arial" panose="020B0604020202020204" pitchFamily="34" charset="0"/>
              </a:rPr>
              <a:t>Communication</a:t>
            </a:r>
            <a:r>
              <a:rPr lang="en-US" b="0" i="0" dirty="0">
                <a:solidFill>
                  <a:srgbClr val="2A2A2A"/>
                </a:solidFill>
                <a:effectLst/>
                <a:latin typeface="Arial" panose="020B0604020202020204" pitchFamily="34" charset="0"/>
                <a:cs typeface="Arial" panose="020B0604020202020204" pitchFamily="34" charset="0"/>
              </a:rPr>
              <a:t>, covering body language, gestures, how we dress or act, where we stand, and even our scent. There are many subtle ways that we communicate (perhaps even unintentionally) with others. For example, the tone of voice can give clues to mood or emotional state, whilst hand signals or gestures can add to a spoken message.</a:t>
            </a:r>
          </a:p>
          <a:p>
            <a:pPr algn="just">
              <a:buFont typeface="Arial" panose="020B0604020202020204" pitchFamily="34" charset="0"/>
              <a:buChar char="•"/>
            </a:pPr>
            <a:r>
              <a:rPr lang="en-US" b="1" i="0" dirty="0">
                <a:solidFill>
                  <a:srgbClr val="022E61"/>
                </a:solidFill>
                <a:effectLst/>
                <a:latin typeface="Arial" panose="020B0604020202020204" pitchFamily="34" charset="0"/>
                <a:cs typeface="Arial" panose="020B0604020202020204" pitchFamily="34" charset="0"/>
              </a:rPr>
              <a:t>Written Communication</a:t>
            </a:r>
            <a:r>
              <a:rPr lang="en-US" b="0" i="0" dirty="0">
                <a:solidFill>
                  <a:srgbClr val="2A2A2A"/>
                </a:solidFill>
                <a:effectLst/>
                <a:latin typeface="Arial" panose="020B0604020202020204" pitchFamily="34" charset="0"/>
                <a:cs typeface="Arial" panose="020B0604020202020204" pitchFamily="34" charset="0"/>
              </a:rPr>
              <a:t>: which includes letters, e-mails, social media, books, magazines, the Internet and other media. Until recent times, a relatively small number of writers and publishers were very powerful when it came to communicating the written word. Today, we can all write and publish our ideas online, which has led to an explosion of information and communication possibilities.</a:t>
            </a:r>
          </a:p>
          <a:p>
            <a:pPr algn="just">
              <a:buFont typeface="Arial" panose="020B0604020202020204" pitchFamily="34" charset="0"/>
              <a:buChar char="•"/>
            </a:pPr>
            <a:r>
              <a:rPr lang="en-US" b="1" i="0" dirty="0">
                <a:solidFill>
                  <a:srgbClr val="2A2A2A"/>
                </a:solidFill>
                <a:effectLst/>
                <a:latin typeface="Arial" panose="020B0604020202020204" pitchFamily="34" charset="0"/>
                <a:cs typeface="Arial" panose="020B0604020202020204" pitchFamily="34" charset="0"/>
              </a:rPr>
              <a:t>Visualizations</a:t>
            </a:r>
            <a:r>
              <a:rPr lang="en-US" b="0" i="0" dirty="0">
                <a:solidFill>
                  <a:srgbClr val="2A2A2A"/>
                </a:solidFill>
                <a:effectLst/>
                <a:latin typeface="Arial" panose="020B0604020202020204" pitchFamily="34" charset="0"/>
                <a:cs typeface="Arial" panose="020B0604020202020204" pitchFamily="34" charset="0"/>
              </a:rPr>
              <a:t>: </a:t>
            </a:r>
            <a:r>
              <a:rPr lang="en-US" b="1" i="0" dirty="0">
                <a:solidFill>
                  <a:srgbClr val="022E61"/>
                </a:solidFill>
                <a:effectLst/>
                <a:latin typeface="Arial" panose="020B0604020202020204" pitchFamily="34" charset="0"/>
                <a:cs typeface="Arial" panose="020B0604020202020204" pitchFamily="34" charset="0"/>
              </a:rPr>
              <a:t>graphs and charts</a:t>
            </a:r>
            <a:r>
              <a:rPr lang="en-US" b="0" i="0" dirty="0">
                <a:solidFill>
                  <a:srgbClr val="2A2A2A"/>
                </a:solidFill>
                <a:effectLst/>
                <a:latin typeface="Arial" panose="020B0604020202020204" pitchFamily="34" charset="0"/>
                <a:cs typeface="Arial" panose="020B0604020202020204" pitchFamily="34" charset="0"/>
              </a:rPr>
              <a:t>, maps, logos and other visualizations can all communicate messages.</a:t>
            </a:r>
          </a:p>
          <a:p>
            <a:endParaRPr lang="ru-KZ" dirty="0"/>
          </a:p>
        </p:txBody>
      </p:sp>
    </p:spTree>
    <p:extLst>
      <p:ext uri="{BB962C8B-B14F-4D97-AF65-F5344CB8AC3E}">
        <p14:creationId xmlns:p14="http://schemas.microsoft.com/office/powerpoint/2010/main" val="28533561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8FA6847-DF1F-4C27-9A94-E29832572DFE}"/>
              </a:ext>
            </a:extLst>
          </p:cNvPr>
          <p:cNvSpPr>
            <a:spLocks noGrp="1"/>
          </p:cNvSpPr>
          <p:nvPr>
            <p:ph type="title"/>
          </p:nvPr>
        </p:nvSpPr>
        <p:spPr/>
        <p:txBody>
          <a:bodyPr/>
          <a:lstStyle/>
          <a:p>
            <a:pPr algn="ctr"/>
            <a:r>
              <a:rPr lang="en-US" b="0" i="0" dirty="0">
                <a:solidFill>
                  <a:srgbClr val="000000"/>
                </a:solidFill>
                <a:effectLst/>
                <a:latin typeface="Arial" panose="020B0604020202020204" pitchFamily="34" charset="0"/>
              </a:rPr>
              <a:t>The Communication Process</a:t>
            </a:r>
            <a:br>
              <a:rPr lang="en-US" b="0" i="0" dirty="0">
                <a:solidFill>
                  <a:srgbClr val="000000"/>
                </a:solidFill>
                <a:effectLst/>
                <a:latin typeface="Arial" panose="020B0604020202020204" pitchFamily="34" charset="0"/>
              </a:rPr>
            </a:br>
            <a:endParaRPr lang="ru-KZ" dirty="0"/>
          </a:p>
        </p:txBody>
      </p:sp>
      <p:sp>
        <p:nvSpPr>
          <p:cNvPr id="3" name="Объект 2">
            <a:extLst>
              <a:ext uri="{FF2B5EF4-FFF2-40B4-BE49-F238E27FC236}">
                <a16:creationId xmlns:a16="http://schemas.microsoft.com/office/drawing/2014/main" id="{05CBC8D8-4082-418F-ADD3-8FE2B4F5DFC0}"/>
              </a:ext>
            </a:extLst>
          </p:cNvPr>
          <p:cNvSpPr>
            <a:spLocks noGrp="1"/>
          </p:cNvSpPr>
          <p:nvPr>
            <p:ph idx="1"/>
          </p:nvPr>
        </p:nvSpPr>
        <p:spPr/>
        <p:txBody>
          <a:bodyPr>
            <a:normAutofit/>
          </a:bodyPr>
          <a:lstStyle/>
          <a:p>
            <a:pPr marL="0" indent="0" algn="l">
              <a:buNone/>
            </a:pPr>
            <a:r>
              <a:rPr lang="en-US" sz="1900" b="1" i="0" dirty="0">
                <a:solidFill>
                  <a:srgbClr val="2A2A2A"/>
                </a:solidFill>
                <a:effectLst/>
                <a:latin typeface="Arial" panose="020B0604020202020204" pitchFamily="34" charset="0"/>
                <a:cs typeface="Arial" panose="020B0604020202020204" pitchFamily="34" charset="0"/>
              </a:rPr>
              <a:t>A message or communication is sent by the sender through a communication channel to a receiver, or to multiple receivers.</a:t>
            </a:r>
          </a:p>
          <a:p>
            <a:pPr marL="0" indent="0" algn="l">
              <a:buNone/>
            </a:pPr>
            <a:r>
              <a:rPr lang="en-US" sz="1900" b="0" i="0" dirty="0">
                <a:solidFill>
                  <a:srgbClr val="2A2A2A"/>
                </a:solidFill>
                <a:effectLst/>
                <a:latin typeface="Arial" panose="020B0604020202020204" pitchFamily="34" charset="0"/>
                <a:cs typeface="Arial" panose="020B0604020202020204" pitchFamily="34" charset="0"/>
              </a:rPr>
              <a:t>The sender must encode the message (the information being conveyed) into a form that is appropriate to the communication channel, and the receiver(s) then decodes the message to understand its meaning and significance.</a:t>
            </a:r>
          </a:p>
          <a:p>
            <a:pPr algn="l"/>
            <a:endParaRPr lang="en-US" sz="1900" b="1" i="0" dirty="0">
              <a:solidFill>
                <a:srgbClr val="2A2A2A"/>
              </a:solidFill>
              <a:effectLst/>
              <a:latin typeface="Arial" panose="020B0604020202020204" pitchFamily="34" charset="0"/>
              <a:cs typeface="Arial" panose="020B0604020202020204" pitchFamily="34" charset="0"/>
            </a:endParaRPr>
          </a:p>
          <a:p>
            <a:pPr marL="0" indent="0" algn="l">
              <a:buNone/>
            </a:pPr>
            <a:r>
              <a:rPr lang="en-US" sz="1900" b="1" i="0" dirty="0">
                <a:solidFill>
                  <a:srgbClr val="2A2A2A"/>
                </a:solidFill>
                <a:effectLst/>
                <a:latin typeface="Arial" panose="020B0604020202020204" pitchFamily="34" charset="0"/>
                <a:cs typeface="Arial" panose="020B0604020202020204" pitchFamily="34" charset="0"/>
              </a:rPr>
              <a:t>Misunderstanding can occur at any stage of the communication process.</a:t>
            </a:r>
            <a:endParaRPr lang="en-US" sz="1900" b="0" i="0" dirty="0">
              <a:solidFill>
                <a:srgbClr val="2A2A2A"/>
              </a:solidFill>
              <a:effectLst/>
              <a:latin typeface="Arial" panose="020B0604020202020204" pitchFamily="34" charset="0"/>
              <a:cs typeface="Arial" panose="020B0604020202020204" pitchFamily="34" charset="0"/>
            </a:endParaRPr>
          </a:p>
          <a:p>
            <a:pPr marL="0" indent="0" algn="l">
              <a:buNone/>
            </a:pPr>
            <a:r>
              <a:rPr lang="en-US" sz="1900" b="0" i="0" dirty="0">
                <a:solidFill>
                  <a:srgbClr val="2A2A2A"/>
                </a:solidFill>
                <a:effectLst/>
                <a:latin typeface="Arial" panose="020B0604020202020204" pitchFamily="34" charset="0"/>
                <a:cs typeface="Arial" panose="020B0604020202020204" pitchFamily="34" charset="0"/>
              </a:rPr>
              <a:t>Effective communication involves </a:t>
            </a:r>
            <a:r>
              <a:rPr lang="en-US" sz="1900" b="0" i="0" dirty="0" err="1">
                <a:solidFill>
                  <a:srgbClr val="2A2A2A"/>
                </a:solidFill>
                <a:effectLst/>
                <a:latin typeface="Arial" panose="020B0604020202020204" pitchFamily="34" charset="0"/>
                <a:cs typeface="Arial" panose="020B0604020202020204" pitchFamily="34" charset="0"/>
              </a:rPr>
              <a:t>minimising</a:t>
            </a:r>
            <a:r>
              <a:rPr lang="en-US" sz="1900" b="0" i="0" dirty="0">
                <a:solidFill>
                  <a:srgbClr val="2A2A2A"/>
                </a:solidFill>
                <a:effectLst/>
                <a:latin typeface="Arial" panose="020B0604020202020204" pitchFamily="34" charset="0"/>
                <a:cs typeface="Arial" panose="020B0604020202020204" pitchFamily="34" charset="0"/>
              </a:rPr>
              <a:t> potential misunderstanding and overcoming any barriers to communication at each stage in the communication process.</a:t>
            </a:r>
          </a:p>
          <a:p>
            <a:endParaRPr lang="ru-KZ" dirty="0"/>
          </a:p>
        </p:txBody>
      </p:sp>
    </p:spTree>
    <p:extLst>
      <p:ext uri="{BB962C8B-B14F-4D97-AF65-F5344CB8AC3E}">
        <p14:creationId xmlns:p14="http://schemas.microsoft.com/office/powerpoint/2010/main" val="2673352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764297E-E377-4930-B274-3C8F4BD1E605}"/>
              </a:ext>
            </a:extLst>
          </p:cNvPr>
          <p:cNvSpPr>
            <a:spLocks noGrp="1"/>
          </p:cNvSpPr>
          <p:nvPr>
            <p:ph type="title"/>
          </p:nvPr>
        </p:nvSpPr>
        <p:spPr/>
        <p:txBody>
          <a:bodyPr/>
          <a:lstStyle/>
          <a:p>
            <a:pPr algn="ctr"/>
            <a:r>
              <a:rPr lang="en-US" b="0" i="0" dirty="0">
                <a:solidFill>
                  <a:srgbClr val="2A2A2A"/>
                </a:solidFill>
                <a:effectLst/>
                <a:latin typeface="Arial" panose="020B0604020202020204" pitchFamily="34" charset="0"/>
              </a:rPr>
              <a:t>Encoding Messages</a:t>
            </a:r>
            <a:br>
              <a:rPr lang="en-US" b="0" i="0" dirty="0">
                <a:solidFill>
                  <a:srgbClr val="2A2A2A"/>
                </a:solidFill>
                <a:effectLst/>
                <a:latin typeface="Arial" panose="020B0604020202020204" pitchFamily="34" charset="0"/>
              </a:rPr>
            </a:br>
            <a:endParaRPr lang="ru-KZ" dirty="0"/>
          </a:p>
        </p:txBody>
      </p:sp>
      <p:sp>
        <p:nvSpPr>
          <p:cNvPr id="3" name="Объект 2">
            <a:extLst>
              <a:ext uri="{FF2B5EF4-FFF2-40B4-BE49-F238E27FC236}">
                <a16:creationId xmlns:a16="http://schemas.microsoft.com/office/drawing/2014/main" id="{F068F059-91EF-4A32-B550-B3803A192A5E}"/>
              </a:ext>
            </a:extLst>
          </p:cNvPr>
          <p:cNvSpPr>
            <a:spLocks noGrp="1"/>
          </p:cNvSpPr>
          <p:nvPr>
            <p:ph idx="1"/>
          </p:nvPr>
        </p:nvSpPr>
        <p:spPr/>
        <p:txBody>
          <a:bodyPr>
            <a:normAutofit fontScale="77500" lnSpcReduction="20000"/>
          </a:bodyPr>
          <a:lstStyle/>
          <a:p>
            <a:pPr marL="0" indent="0" algn="l">
              <a:buNone/>
            </a:pPr>
            <a:r>
              <a:rPr lang="en-US" sz="2600" b="1" i="0" dirty="0">
                <a:solidFill>
                  <a:srgbClr val="2A2A2A"/>
                </a:solidFill>
                <a:effectLst/>
                <a:latin typeface="Arial" panose="020B0604020202020204" pitchFamily="34" charset="0"/>
                <a:cs typeface="Arial" panose="020B0604020202020204" pitchFamily="34" charset="0"/>
              </a:rPr>
              <a:t>All messages must be encoded into a form that can be conveyed by the communication channel chosen for the message.</a:t>
            </a:r>
          </a:p>
          <a:p>
            <a:pPr marL="0" indent="0" algn="l">
              <a:buNone/>
            </a:pPr>
            <a:r>
              <a:rPr lang="en-US" sz="2600" b="0" i="0" dirty="0">
                <a:solidFill>
                  <a:srgbClr val="2A2A2A"/>
                </a:solidFill>
                <a:effectLst/>
                <a:latin typeface="Arial" panose="020B0604020202020204" pitchFamily="34" charset="0"/>
                <a:cs typeface="Arial" panose="020B0604020202020204" pitchFamily="34" charset="0"/>
              </a:rPr>
              <a:t>We all do this every day when transferring abstract thoughts into spoken words or a written form. However, other communication channels require different forms of encoding, e.g. text written for a report will not work well if broadcast via a radio </a:t>
            </a:r>
            <a:r>
              <a:rPr lang="en-US" sz="2600" b="0" i="0" dirty="0" err="1">
                <a:solidFill>
                  <a:srgbClr val="2A2A2A"/>
                </a:solidFill>
                <a:effectLst/>
                <a:latin typeface="Arial" panose="020B0604020202020204" pitchFamily="34" charset="0"/>
                <a:cs typeface="Arial" panose="020B0604020202020204" pitchFamily="34" charset="0"/>
              </a:rPr>
              <a:t>programme</a:t>
            </a:r>
            <a:r>
              <a:rPr lang="en-US" sz="2600" b="0" i="0" dirty="0">
                <a:solidFill>
                  <a:srgbClr val="2A2A2A"/>
                </a:solidFill>
                <a:effectLst/>
                <a:latin typeface="Arial" panose="020B0604020202020204" pitchFamily="34" charset="0"/>
                <a:cs typeface="Arial" panose="020B0604020202020204" pitchFamily="34" charset="0"/>
              </a:rPr>
              <a:t>, and the short, abbreviated text used in text messages would be inappropriate in a letter or in speech.</a:t>
            </a:r>
          </a:p>
          <a:p>
            <a:pPr marL="0" indent="0" algn="l">
              <a:buNone/>
            </a:pPr>
            <a:r>
              <a:rPr lang="en-US" sz="2600" b="0" i="0" dirty="0">
                <a:solidFill>
                  <a:srgbClr val="2A2A2A"/>
                </a:solidFill>
                <a:effectLst/>
                <a:latin typeface="Arial" panose="020B0604020202020204" pitchFamily="34" charset="0"/>
                <a:cs typeface="Arial" panose="020B0604020202020204" pitchFamily="34" charset="0"/>
              </a:rPr>
              <a:t>Complex data may be best communicated using a graph, chart or other </a:t>
            </a:r>
            <a:r>
              <a:rPr lang="en-US" sz="2600" b="0" i="0" dirty="0" err="1">
                <a:solidFill>
                  <a:srgbClr val="2A2A2A"/>
                </a:solidFill>
                <a:effectLst/>
                <a:latin typeface="Arial" panose="020B0604020202020204" pitchFamily="34" charset="0"/>
                <a:cs typeface="Arial" panose="020B0604020202020204" pitchFamily="34" charset="0"/>
              </a:rPr>
              <a:t>visualisation</a:t>
            </a:r>
            <a:r>
              <a:rPr lang="en-US" sz="2600" b="0" i="0" dirty="0">
                <a:solidFill>
                  <a:srgbClr val="2A2A2A"/>
                </a:solidFill>
                <a:effectLst/>
                <a:latin typeface="Arial" panose="020B0604020202020204" pitchFamily="34" charset="0"/>
                <a:cs typeface="Arial" panose="020B0604020202020204" pitchFamily="34" charset="0"/>
              </a:rPr>
              <a:t>.</a:t>
            </a:r>
          </a:p>
          <a:p>
            <a:pPr marL="0" indent="0" algn="l">
              <a:buNone/>
            </a:pPr>
            <a:r>
              <a:rPr lang="en-US" sz="2600" b="0" i="0" dirty="0">
                <a:solidFill>
                  <a:srgbClr val="2A2A2A"/>
                </a:solidFill>
                <a:effectLst/>
                <a:latin typeface="Arial" panose="020B0604020202020204" pitchFamily="34" charset="0"/>
                <a:cs typeface="Arial" panose="020B0604020202020204" pitchFamily="34" charset="0"/>
              </a:rPr>
              <a:t>Effective communicators encode their messages so that they fit both the channel and the intended audience. They  use appropriate language, conveying the information simply and clearly. They also anticipate and eliminate likely causes of confusion and misunderstanding. They are generally aware of the recipients’ experience in decoding similar communications.</a:t>
            </a:r>
          </a:p>
          <a:p>
            <a:pPr marL="0" indent="0" algn="l">
              <a:buNone/>
            </a:pPr>
            <a:r>
              <a:rPr lang="en-US" sz="2600" b="1" i="0" dirty="0">
                <a:solidFill>
                  <a:srgbClr val="2A2A2A"/>
                </a:solidFill>
                <a:effectLst/>
                <a:latin typeface="Arial" panose="020B0604020202020204" pitchFamily="34" charset="0"/>
                <a:cs typeface="Arial" panose="020B0604020202020204" pitchFamily="34" charset="0"/>
              </a:rPr>
              <a:t>Successful encoding of messages for the audience and channel is a vital skill in effective communication.</a:t>
            </a:r>
            <a:endParaRPr lang="en-US" sz="2600" b="0" i="0" dirty="0">
              <a:solidFill>
                <a:srgbClr val="2A2A2A"/>
              </a:solidFill>
              <a:effectLst/>
              <a:latin typeface="Arial" panose="020B0604020202020204" pitchFamily="34" charset="0"/>
              <a:cs typeface="Arial" panose="020B0604020202020204" pitchFamily="34" charset="0"/>
            </a:endParaRPr>
          </a:p>
          <a:p>
            <a:endParaRPr lang="ru-KZ" dirty="0"/>
          </a:p>
        </p:txBody>
      </p:sp>
    </p:spTree>
    <p:extLst>
      <p:ext uri="{BB962C8B-B14F-4D97-AF65-F5344CB8AC3E}">
        <p14:creationId xmlns:p14="http://schemas.microsoft.com/office/powerpoint/2010/main" val="21745557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7CF276A-CC71-4484-8ED5-4467E829BC6C}"/>
              </a:ext>
            </a:extLst>
          </p:cNvPr>
          <p:cNvSpPr>
            <a:spLocks noGrp="1"/>
          </p:cNvSpPr>
          <p:nvPr>
            <p:ph type="title"/>
          </p:nvPr>
        </p:nvSpPr>
        <p:spPr/>
        <p:txBody>
          <a:bodyPr/>
          <a:lstStyle/>
          <a:p>
            <a:pPr algn="ctr"/>
            <a:r>
              <a:rPr lang="en-US" b="0" i="0" dirty="0">
                <a:solidFill>
                  <a:srgbClr val="2A2A2A"/>
                </a:solidFill>
                <a:effectLst/>
                <a:latin typeface="Arial" panose="020B0604020202020204" pitchFamily="34" charset="0"/>
              </a:rPr>
              <a:t>Decoding Messages</a:t>
            </a:r>
            <a:br>
              <a:rPr lang="en-US" b="0" i="0" dirty="0">
                <a:solidFill>
                  <a:srgbClr val="2A2A2A"/>
                </a:solidFill>
                <a:effectLst/>
                <a:latin typeface="Arial" panose="020B0604020202020204" pitchFamily="34" charset="0"/>
              </a:rPr>
            </a:br>
            <a:endParaRPr lang="ru-KZ" dirty="0"/>
          </a:p>
        </p:txBody>
      </p:sp>
      <p:sp>
        <p:nvSpPr>
          <p:cNvPr id="3" name="Объект 2">
            <a:extLst>
              <a:ext uri="{FF2B5EF4-FFF2-40B4-BE49-F238E27FC236}">
                <a16:creationId xmlns:a16="http://schemas.microsoft.com/office/drawing/2014/main" id="{39118766-E330-4AD4-844C-251306D00B24}"/>
              </a:ext>
            </a:extLst>
          </p:cNvPr>
          <p:cNvSpPr>
            <a:spLocks noGrp="1"/>
          </p:cNvSpPr>
          <p:nvPr>
            <p:ph idx="1"/>
          </p:nvPr>
        </p:nvSpPr>
        <p:spPr/>
        <p:txBody>
          <a:bodyPr>
            <a:normAutofit/>
          </a:bodyPr>
          <a:lstStyle/>
          <a:p>
            <a:pPr marL="0" indent="0" algn="l">
              <a:buNone/>
            </a:pPr>
            <a:r>
              <a:rPr lang="en-US" sz="1900" b="1" i="0" dirty="0">
                <a:solidFill>
                  <a:srgbClr val="2A2A2A"/>
                </a:solidFill>
                <a:effectLst/>
                <a:latin typeface="Arial" panose="020B0604020202020204" pitchFamily="34" charset="0"/>
                <a:cs typeface="Arial" panose="020B0604020202020204" pitchFamily="34" charset="0"/>
              </a:rPr>
              <a:t>Once received, the recipient needs to decode the message. Successful decoding is also a vital communication skill.</a:t>
            </a:r>
          </a:p>
          <a:p>
            <a:pPr marL="0" indent="0" algn="l">
              <a:buNone/>
            </a:pPr>
            <a:r>
              <a:rPr lang="en-US" sz="1900" b="0" i="0" dirty="0">
                <a:solidFill>
                  <a:srgbClr val="2A2A2A"/>
                </a:solidFill>
                <a:effectLst/>
                <a:latin typeface="Arial" panose="020B0604020202020204" pitchFamily="34" charset="0"/>
                <a:cs typeface="Arial" panose="020B0604020202020204" pitchFamily="34" charset="0"/>
              </a:rPr>
              <a:t>People will decode and understand messages in different ways.</a:t>
            </a:r>
          </a:p>
          <a:p>
            <a:pPr marL="0" indent="0" algn="l">
              <a:buNone/>
            </a:pPr>
            <a:r>
              <a:rPr lang="en-US" sz="1900" b="0" i="0" dirty="0">
                <a:solidFill>
                  <a:srgbClr val="2A2A2A"/>
                </a:solidFill>
                <a:effectLst/>
                <a:latin typeface="Arial" panose="020B0604020202020204" pitchFamily="34" charset="0"/>
                <a:cs typeface="Arial" panose="020B0604020202020204" pitchFamily="34" charset="0"/>
              </a:rPr>
              <a:t>This will depend on their experience and understanding of the context of the message, how well they know the sender, their psychological state and how they feel, and the time and place of receipt. They may also be affected by any </a:t>
            </a:r>
            <a:r>
              <a:rPr lang="en-US" sz="1900" b="1" i="0" dirty="0">
                <a:solidFill>
                  <a:srgbClr val="022E61"/>
                </a:solidFill>
                <a:effectLst/>
                <a:latin typeface="Arial" panose="020B0604020202020204" pitchFamily="34" charset="0"/>
                <a:cs typeface="Arial" panose="020B0604020202020204" pitchFamily="34" charset="0"/>
              </a:rPr>
              <a:t>Barriers to Communication</a:t>
            </a:r>
            <a:r>
              <a:rPr lang="en-US" sz="1900" b="1" i="0" dirty="0">
                <a:solidFill>
                  <a:srgbClr val="2A2A2A"/>
                </a:solidFill>
                <a:effectLst/>
                <a:latin typeface="Arial" panose="020B0604020202020204" pitchFamily="34" charset="0"/>
                <a:cs typeface="Arial" panose="020B0604020202020204" pitchFamily="34" charset="0"/>
              </a:rPr>
              <a:t> </a:t>
            </a:r>
            <a:r>
              <a:rPr lang="en-US" sz="1900" b="0" i="0" dirty="0">
                <a:solidFill>
                  <a:srgbClr val="2A2A2A"/>
                </a:solidFill>
                <a:effectLst/>
                <a:latin typeface="Arial" panose="020B0604020202020204" pitchFamily="34" charset="0"/>
                <a:cs typeface="Arial" panose="020B0604020202020204" pitchFamily="34" charset="0"/>
              </a:rPr>
              <a:t>which might be present.</a:t>
            </a:r>
          </a:p>
          <a:p>
            <a:pPr marL="0" indent="0" algn="l">
              <a:buNone/>
            </a:pPr>
            <a:r>
              <a:rPr lang="en-US" sz="1900" b="1" i="0" dirty="0">
                <a:solidFill>
                  <a:srgbClr val="2A2A2A"/>
                </a:solidFill>
                <a:effectLst/>
                <a:latin typeface="Arial" panose="020B0604020202020204" pitchFamily="34" charset="0"/>
                <a:cs typeface="Arial" panose="020B0604020202020204" pitchFamily="34" charset="0"/>
              </a:rPr>
              <a:t>There are therefore a wide range of factors that will affect decoding and understanding.</a:t>
            </a:r>
            <a:endParaRPr lang="en-US" sz="1900" b="0" i="0" dirty="0">
              <a:solidFill>
                <a:srgbClr val="2A2A2A"/>
              </a:solidFill>
              <a:effectLst/>
              <a:latin typeface="Arial" panose="020B0604020202020204" pitchFamily="34" charset="0"/>
              <a:cs typeface="Arial" panose="020B0604020202020204" pitchFamily="34" charset="0"/>
            </a:endParaRPr>
          </a:p>
          <a:p>
            <a:pPr marL="0" indent="0" algn="l">
              <a:buNone/>
            </a:pPr>
            <a:r>
              <a:rPr lang="en-US" sz="1900" b="0" i="0" dirty="0">
                <a:solidFill>
                  <a:srgbClr val="2A2A2A"/>
                </a:solidFill>
                <a:effectLst/>
                <a:latin typeface="Arial" panose="020B0604020202020204" pitchFamily="34" charset="0"/>
                <a:cs typeface="Arial" panose="020B0604020202020204" pitchFamily="34" charset="0"/>
              </a:rPr>
              <a:t>Successful communicators understand how the message will be decoded, and anticipate and remove as many as possible of the potential sources of misunderstanding.</a:t>
            </a:r>
          </a:p>
          <a:p>
            <a:endParaRPr lang="ru-KZ" dirty="0"/>
          </a:p>
        </p:txBody>
      </p:sp>
    </p:spTree>
    <p:extLst>
      <p:ext uri="{BB962C8B-B14F-4D97-AF65-F5344CB8AC3E}">
        <p14:creationId xmlns:p14="http://schemas.microsoft.com/office/powerpoint/2010/main" val="13447780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4BF1F2-C6EE-4341-AFC1-FB2E6E323B6B}"/>
              </a:ext>
            </a:extLst>
          </p:cNvPr>
          <p:cNvSpPr>
            <a:spLocks noGrp="1"/>
          </p:cNvSpPr>
          <p:nvPr>
            <p:ph type="title"/>
          </p:nvPr>
        </p:nvSpPr>
        <p:spPr/>
        <p:txBody>
          <a:bodyPr/>
          <a:lstStyle/>
          <a:p>
            <a:pPr algn="ctr"/>
            <a:r>
              <a:rPr lang="en-US" b="0" i="0" dirty="0">
                <a:solidFill>
                  <a:srgbClr val="2A2A2A"/>
                </a:solidFill>
                <a:effectLst/>
                <a:latin typeface="Arial" panose="020B0604020202020204" pitchFamily="34" charset="0"/>
              </a:rPr>
              <a:t>Feedback</a:t>
            </a:r>
            <a:br>
              <a:rPr lang="en-US" b="0" i="0" dirty="0">
                <a:solidFill>
                  <a:srgbClr val="2A2A2A"/>
                </a:solidFill>
                <a:effectLst/>
                <a:latin typeface="Arial" panose="020B0604020202020204" pitchFamily="34" charset="0"/>
              </a:rPr>
            </a:br>
            <a:endParaRPr lang="ru-KZ" dirty="0"/>
          </a:p>
        </p:txBody>
      </p:sp>
      <p:sp>
        <p:nvSpPr>
          <p:cNvPr id="3074" name="Объект 3073">
            <a:extLst>
              <a:ext uri="{FF2B5EF4-FFF2-40B4-BE49-F238E27FC236}">
                <a16:creationId xmlns:a16="http://schemas.microsoft.com/office/drawing/2014/main" id="{D56DB6BF-2EF1-40DF-A708-EA513700B7D8}"/>
              </a:ext>
            </a:extLst>
          </p:cNvPr>
          <p:cNvSpPr>
            <a:spLocks noGrp="1"/>
          </p:cNvSpPr>
          <p:nvPr>
            <p:ph idx="1"/>
          </p:nvPr>
        </p:nvSpPr>
        <p:spPr/>
        <p:txBody>
          <a:bodyPr>
            <a:normAutofit lnSpcReduction="10000"/>
          </a:bodyPr>
          <a:lstStyle/>
          <a:p>
            <a:pPr marL="0" indent="0" algn="l">
              <a:buNone/>
            </a:pPr>
            <a:r>
              <a:rPr lang="en-US" sz="2100" b="1" i="0" dirty="0">
                <a:solidFill>
                  <a:srgbClr val="2A2A2A"/>
                </a:solidFill>
                <a:effectLst/>
                <a:latin typeface="Arial" panose="020B0604020202020204" pitchFamily="34" charset="0"/>
                <a:cs typeface="Arial" panose="020B0604020202020204" pitchFamily="34" charset="0"/>
              </a:rPr>
              <a:t>The final part of a communication is feedback: the recipient lets the sender know that they have received and understood the message.</a:t>
            </a:r>
          </a:p>
          <a:p>
            <a:pPr marL="0" indent="0" algn="l">
              <a:buNone/>
            </a:pPr>
            <a:r>
              <a:rPr lang="en-US" sz="2100" b="0" i="0" dirty="0">
                <a:solidFill>
                  <a:srgbClr val="2A2A2A"/>
                </a:solidFill>
                <a:effectLst/>
                <a:latin typeface="Arial" panose="020B0604020202020204" pitchFamily="34" charset="0"/>
                <a:cs typeface="Arial" panose="020B0604020202020204" pitchFamily="34" charset="0"/>
              </a:rPr>
              <a:t>Recipients of messages are likely to provide feedback on how they have understood the messages through both verbal and non-verbal reactions. Effective communicators pay close attention to this feedback as it is the only way to assess whether the message has been understood as intended, and it allows any confusion to be corrected.</a:t>
            </a:r>
          </a:p>
          <a:p>
            <a:pPr marL="0" indent="0" algn="l">
              <a:buNone/>
            </a:pPr>
            <a:r>
              <a:rPr lang="en-US" sz="2100" b="0" i="0" dirty="0">
                <a:solidFill>
                  <a:srgbClr val="2A2A2A"/>
                </a:solidFill>
                <a:effectLst/>
                <a:latin typeface="Arial" panose="020B0604020202020204" pitchFamily="34" charset="0"/>
                <a:cs typeface="Arial" panose="020B0604020202020204" pitchFamily="34" charset="0"/>
              </a:rPr>
              <a:t>Bear in mind that the extent and form of feedback will vary with the communication channel. Feedback during a face-to-face or telephone conversation will be immediate and direct, whilst feedback to messages conveyed via TV or radio will be indirect and may be delayed, or even conveyed through other media such as the Internet.</a:t>
            </a:r>
          </a:p>
          <a:p>
            <a:pPr marL="0" indent="0" algn="l">
              <a:buNone/>
            </a:pPr>
            <a:r>
              <a:rPr lang="en-US" sz="2100" b="0" i="0" dirty="0">
                <a:solidFill>
                  <a:srgbClr val="2A2A2A"/>
                </a:solidFill>
                <a:effectLst/>
                <a:latin typeface="Arial" panose="020B0604020202020204" pitchFamily="34" charset="0"/>
                <a:cs typeface="Arial" panose="020B0604020202020204" pitchFamily="34" charset="0"/>
              </a:rPr>
              <a:t>Effective communicators pay close attention to this feedback as it is the only way to assess whether the message has been understood as intended, and it allows any confusion to be corrected.</a:t>
            </a:r>
          </a:p>
          <a:p>
            <a:endParaRPr lang="ru-KZ" dirty="0"/>
          </a:p>
        </p:txBody>
      </p:sp>
    </p:spTree>
    <p:extLst>
      <p:ext uri="{BB962C8B-B14F-4D97-AF65-F5344CB8AC3E}">
        <p14:creationId xmlns:p14="http://schemas.microsoft.com/office/powerpoint/2010/main" val="38437869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B6E207E-7354-42C6-99C5-D70A5D61CCE3}"/>
              </a:ext>
            </a:extLst>
          </p:cNvPr>
          <p:cNvSpPr>
            <a:spLocks noGrp="1"/>
          </p:cNvSpPr>
          <p:nvPr>
            <p:ph type="title"/>
          </p:nvPr>
        </p:nvSpPr>
        <p:spPr/>
        <p:txBody>
          <a:bodyPr/>
          <a:lstStyle/>
          <a:p>
            <a:endParaRPr lang="ru-KZ"/>
          </a:p>
        </p:txBody>
      </p:sp>
      <p:pic>
        <p:nvPicPr>
          <p:cNvPr id="13314" name="Picture 2">
            <a:extLst>
              <a:ext uri="{FF2B5EF4-FFF2-40B4-BE49-F238E27FC236}">
                <a16:creationId xmlns:a16="http://schemas.microsoft.com/office/drawing/2014/main" id="{E80E9807-D60B-4AE2-8F66-EFE59B8B1672}"/>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67665" y="0"/>
            <a:ext cx="10404629"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28A38682-1B7F-42D1-A30A-1811E03CA55D}"/>
              </a:ext>
            </a:extLst>
          </p:cNvPr>
          <p:cNvSpPr txBox="1"/>
          <p:nvPr/>
        </p:nvSpPr>
        <p:spPr>
          <a:xfrm>
            <a:off x="1609077" y="6211669"/>
            <a:ext cx="8582487" cy="646331"/>
          </a:xfrm>
          <a:prstGeom prst="rect">
            <a:avLst/>
          </a:prstGeom>
          <a:noFill/>
        </p:spPr>
        <p:txBody>
          <a:bodyPr wrap="square">
            <a:spAutoFit/>
          </a:bodyPr>
          <a:lstStyle/>
          <a:p>
            <a:r>
              <a:rPr lang="en-US" dirty="0">
                <a:hlinkClick r:id="rId3"/>
              </a:rPr>
              <a:t>https://www.skillsyouneed.com/ips/what-is-communication.html</a:t>
            </a:r>
            <a:endParaRPr lang="en-US" dirty="0"/>
          </a:p>
          <a:p>
            <a:r>
              <a:rPr lang="en-US" dirty="0"/>
              <a:t>Compiled by </a:t>
            </a:r>
            <a:r>
              <a:rPr lang="en-US"/>
              <a:t>Y.Gorban</a:t>
            </a:r>
            <a:endParaRPr lang="ru-KZ" dirty="0"/>
          </a:p>
        </p:txBody>
      </p:sp>
    </p:spTree>
    <p:extLst>
      <p:ext uri="{BB962C8B-B14F-4D97-AF65-F5344CB8AC3E}">
        <p14:creationId xmlns:p14="http://schemas.microsoft.com/office/powerpoint/2010/main" val="3309972155"/>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425</TotalTime>
  <Words>1115</Words>
  <Application>Microsoft Office PowerPoint</Application>
  <PresentationFormat>Широкоэкранный</PresentationFormat>
  <Paragraphs>42</Paragraphs>
  <Slides>10</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10</vt:i4>
      </vt:variant>
    </vt:vector>
  </HeadingPairs>
  <TitlesOfParts>
    <vt:vector size="14" baseType="lpstr">
      <vt:lpstr>Arial</vt:lpstr>
      <vt:lpstr>Calibri</vt:lpstr>
      <vt:lpstr>Calibri Light</vt:lpstr>
      <vt:lpstr>Тема Office</vt:lpstr>
      <vt:lpstr> </vt:lpstr>
      <vt:lpstr>Communication is simply the act of transferring information from one place, person or group to another. Every communication involves (at least) one sender, a message and  a recipient. This may sound simple, but communication is actually a very complex subject. </vt:lpstr>
      <vt:lpstr>The transmission of the message from sender to recipient can be affected by a huge range of things. These include our emotions, the cultural situation, the medium used to communicate, and even our location. The complexity is why good communication skills are considered so desirable by employers around the world: accurate, effective and unambiguous communication is actually extremely hard. </vt:lpstr>
      <vt:lpstr>Defining Communication </vt:lpstr>
      <vt:lpstr>Categories of Communication </vt:lpstr>
      <vt:lpstr>The Communication Process </vt:lpstr>
      <vt:lpstr>Encoding Messages </vt:lpstr>
      <vt:lpstr>Decoding Messages </vt:lpstr>
      <vt:lpstr>Feedback </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ASUS</dc:creator>
  <cp:lastModifiedBy>ASUS</cp:lastModifiedBy>
  <cp:revision>66</cp:revision>
  <dcterms:created xsi:type="dcterms:W3CDTF">2021-01-24T15:22:53Z</dcterms:created>
  <dcterms:modified xsi:type="dcterms:W3CDTF">2021-10-10T06:08:34Z</dcterms:modified>
</cp:coreProperties>
</file>